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37" r:id="rId3"/>
    <p:sldId id="338" r:id="rId4"/>
    <p:sldId id="275" r:id="rId5"/>
    <p:sldId id="327" r:id="rId6"/>
    <p:sldId id="323" r:id="rId7"/>
    <p:sldId id="332" r:id="rId8"/>
    <p:sldId id="335" r:id="rId9"/>
    <p:sldId id="303" r:id="rId10"/>
    <p:sldId id="276" r:id="rId11"/>
    <p:sldId id="306" r:id="rId12"/>
    <p:sldId id="307" r:id="rId13"/>
    <p:sldId id="322" r:id="rId14"/>
    <p:sldId id="314" r:id="rId15"/>
    <p:sldId id="315" r:id="rId16"/>
    <p:sldId id="277" r:id="rId17"/>
    <p:sldId id="309" r:id="rId18"/>
    <p:sldId id="278" r:id="rId19"/>
    <p:sldId id="336" r:id="rId20"/>
    <p:sldId id="318" r:id="rId21"/>
    <p:sldId id="328" r:id="rId22"/>
    <p:sldId id="331" r:id="rId23"/>
    <p:sldId id="329" r:id="rId24"/>
    <p:sldId id="317" r:id="rId25"/>
    <p:sldId id="319" r:id="rId26"/>
    <p:sldId id="316" r:id="rId27"/>
  </p:sldIdLst>
  <p:sldSz cx="12192000" cy="6858000"/>
  <p:notesSz cx="680085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00"/>
    <a:srgbClr val="6600FF"/>
    <a:srgbClr val="6BA42C"/>
    <a:srgbClr val="CC00CC"/>
    <a:srgbClr val="59D559"/>
    <a:srgbClr val="CCFFCC"/>
    <a:srgbClr val="5986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19" autoAdjust="0"/>
    <p:restoredTop sz="95120" autoAdjust="0"/>
  </p:normalViewPr>
  <p:slideViewPr>
    <p:cSldViewPr snapToGrid="0">
      <p:cViewPr>
        <p:scale>
          <a:sx n="80" d="100"/>
          <a:sy n="80" d="100"/>
        </p:scale>
        <p:origin x="653" y="16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25.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2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4139215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2914645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1381191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950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1086046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4258027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A514BCB-474F-45C1-9713-C54A46A8397F}" type="datetimeFigureOut">
              <a:rPr lang="en-GB" smtClean="0"/>
              <a:t>10/09/2026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2661710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A514BCB-474F-45C1-9713-C54A46A8397F}" type="datetimeFigureOut">
              <a:rPr lang="en-GB" smtClean="0"/>
              <a:t>10/09/2026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91755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A514BCB-474F-45C1-9713-C54A46A8397F}"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2116999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514BCB-474F-45C1-9713-C54A46A8397F}" type="datetimeFigureOut">
              <a:rPr lang="en-GB" smtClean="0"/>
              <a:t>10/09/2026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134831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514BCB-474F-45C1-9713-C54A46A8397F}" type="datetimeFigureOut">
              <a:rPr lang="en-GB" smtClean="0"/>
              <a:t>10/09/2026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4293306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514BCB-474F-45C1-9713-C54A46A8397F}" type="datetimeFigureOut">
              <a:rPr lang="en-GB" smtClean="0"/>
              <a:t>10/09/2026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716028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514BCB-474F-45C1-9713-C54A46A8397F}" type="datetimeFigureOut">
              <a:rPr lang="en-GB" smtClean="0"/>
              <a:t>10/09/2026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ED3C0E-14AE-4CBF-BB26-F2B37304B3C7}" type="slidenum">
              <a:rPr lang="en-GB" smtClean="0"/>
              <a:t>‹#›</a:t>
            </a:fld>
            <a:endParaRPr lang="en-GB"/>
          </a:p>
        </p:txBody>
      </p:sp>
    </p:spTree>
    <p:extLst>
      <p:ext uri="{BB962C8B-B14F-4D97-AF65-F5344CB8AC3E}">
        <p14:creationId xmlns:p14="http://schemas.microsoft.com/office/powerpoint/2010/main" val="1604663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oleObject" Target="file:///C:\G&#246;ttingen\W.Link\Daten%20(D)\Zaragoza-Engl\Saragossa%202023\gen-mean%201%20locus.docx" TargetMode="Externa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13.emf"/><Relationship Id="rId4" Type="http://schemas.openxmlformats.org/officeDocument/2006/relationships/oleObject" Target="file:///C:\G&#246;ttingen\W.Link\Daten%20(D)\Zaragoza-Engl\Saragossa%202023\gen-mean%201%20locus.docx"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oleObject" Target="file:///C:\Users\wlink-admin\Desktop\!%20for%202023\Generation%20means%202%20loci%20epi%20coupl-1.docx" TargetMode="External"/><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21.emf"/></Relationships>
</file>

<file path=ppt/slides/_rels/slide19.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Quantitative%20Genetik\F2%20vs%20BC%20mean.docx" TargetMode="Externa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4.png"/><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file:///E:\Saragossa%202023\Generation%20means%202%20loci%20epi%20coupl-1.docx" TargetMode="External"/><Relationship Id="rId7" Type="http://schemas.openxmlformats.org/officeDocument/2006/relationships/image" Target="../media/image24.wmf"/><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oleObject" Target="../embeddings/oleObject1.bin"/><Relationship Id="rId5" Type="http://schemas.openxmlformats.org/officeDocument/2006/relationships/image" Target="../media/image4.emf"/><Relationship Id="rId4" Type="http://schemas.openxmlformats.org/officeDocument/2006/relationships/image" Target="../media/image23.emf"/></Relationships>
</file>

<file path=ppt/slides/_rels/slide21.xml.rels><?xml version="1.0" encoding="UTF-8" standalone="yes"?>
<Relationships xmlns="http://schemas.openxmlformats.org/package/2006/relationships"><Relationship Id="rId3" Type="http://schemas.openxmlformats.org/officeDocument/2006/relationships/oleObject" Target="file:///E:\Saragossa%202023\Generation%20means%202%20loci%20epi%20coupl.docx" TargetMode="External"/><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image" Target="../media/image6.jpeg"/><Relationship Id="rId5" Type="http://schemas.openxmlformats.org/officeDocument/2006/relationships/image" Target="../media/image26.png"/><Relationship Id="rId4" Type="http://schemas.openxmlformats.org/officeDocument/2006/relationships/image" Target="../media/image25.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oleObject" Target="file:///E:\Saragossa%202023\Generation%20means%202%20loci%20epi%20coupl.docx" TargetMode="External"/><Relationship Id="rId2" Type="http://schemas.openxmlformats.org/officeDocument/2006/relationships/slideLayout" Target="../slideLayouts/slideLayout12.xml"/><Relationship Id="rId1" Type="http://schemas.openxmlformats.org/officeDocument/2006/relationships/vmlDrawing" Target="../drawings/vmlDrawing8.vml"/><Relationship Id="rId6" Type="http://schemas.openxmlformats.org/officeDocument/2006/relationships/image" Target="../media/image31.emf"/><Relationship Id="rId5" Type="http://schemas.openxmlformats.org/officeDocument/2006/relationships/oleObject" Target="file:///C:\Users\wlink-admin\Desktop\!%20for%202023\Generation%20means%202%20loci%20epi%20repuls-2.docx" TargetMode="External"/><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3" Type="http://schemas.openxmlformats.org/officeDocument/2006/relationships/oleObject" Target="file:///E:\Saragossa%202023\Generation%20means%202%20loci%20epi%20coupl.docx" TargetMode="External"/><Relationship Id="rId2" Type="http://schemas.openxmlformats.org/officeDocument/2006/relationships/slideLayout" Target="../slideLayouts/slideLayout12.xml"/><Relationship Id="rId1" Type="http://schemas.openxmlformats.org/officeDocument/2006/relationships/vmlDrawing" Target="../drawings/vmlDrawing9.vml"/><Relationship Id="rId6" Type="http://schemas.openxmlformats.org/officeDocument/2006/relationships/image" Target="../media/image31.emf"/><Relationship Id="rId5" Type="http://schemas.openxmlformats.org/officeDocument/2006/relationships/oleObject" Target="file:///C:\Users\wlink-admin\Desktop\!%20for%202023\Generation%20means%202%20loci%20epi%20repuls-2.docx" TargetMode="External"/><Relationship Id="rId4" Type="http://schemas.openxmlformats.org/officeDocument/2006/relationships/image" Target="../media/image25.emf"/></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Quantitative%20Genetik\gen-mean%201%20locus.docx"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8662" y="5605338"/>
            <a:ext cx="1205467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eaLnBrk="0" fontAlgn="base" hangingPunct="0">
              <a:spcBef>
                <a:spcPct val="0"/>
              </a:spcBef>
              <a:spcAft>
                <a:spcPct val="0"/>
              </a:spcAft>
            </a:pPr>
            <a:r>
              <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UNPLAB-QuGen_Ch-5[</a:t>
            </a:r>
            <a:r>
              <a:rPr kumimoji="0" lang="en-US" altLang="en-US" sz="2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GenMeanAnal</a:t>
            </a:r>
            <a:r>
              <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p>
          <a:p>
            <a:pPr lvl="0" eaLnBrk="0" fontAlgn="base" hangingPunct="0">
              <a:spcBef>
                <a:spcPct val="0"/>
              </a:spcBef>
              <a:spcAft>
                <a:spcPct val="0"/>
              </a:spcAft>
            </a:pPr>
            <a:r>
              <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Quantitative Genetics. </a:t>
            </a:r>
            <a:r>
              <a:rPr kumimoji="0" lang="en-US" altLang="en-US" sz="2400" i="0" u="none" strike="noStrike" cap="none" normalizeH="0" baseline="0" dirty="0">
                <a:ln>
                  <a:noFill/>
                </a:ln>
                <a:solidFill>
                  <a:schemeClr val="tx1"/>
                </a:solidFill>
                <a:effectLst/>
                <a:latin typeface="Arial" panose="020B0604020202020204" pitchFamily="34" charset="0"/>
                <a:cs typeface="Arial" panose="020B0604020202020204" pitchFamily="34" charset="0"/>
              </a:rPr>
              <a:t>Components of Genetic Variation. </a:t>
            </a:r>
            <a:br>
              <a:rPr kumimoji="0" lang="en-US" altLang="en-US" sz="2400" i="0" u="none" strike="noStrike" cap="none" normalizeH="0" baseline="0" dirty="0">
                <a:ln>
                  <a:noFill/>
                </a:ln>
                <a:solidFill>
                  <a:schemeClr val="tx1"/>
                </a:solidFill>
                <a:effectLst/>
                <a:latin typeface="Arial" panose="020B0604020202020204" pitchFamily="34" charset="0"/>
                <a:cs typeface="Arial" panose="020B0604020202020204" pitchFamily="34" charset="0"/>
              </a:rPr>
            </a:br>
            <a:r>
              <a:rPr kumimoji="0" lang="en-US" altLang="en-US" sz="2400" i="0" u="none" strike="noStrike" cap="none" normalizeH="0" baseline="0" dirty="0">
                <a:ln>
                  <a:noFill/>
                </a:ln>
                <a:effectLst/>
                <a:latin typeface="Arial" panose="020B0604020202020204" pitchFamily="34" charset="0"/>
                <a:cs typeface="Arial" panose="020B0604020202020204" pitchFamily="34" charset="0"/>
              </a:rPr>
              <a:t>M</a:t>
            </a:r>
            <a:r>
              <a:rPr kumimoji="0" lang="en-US" altLang="en-US" sz="240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odels </a:t>
            </a:r>
            <a:r>
              <a:rPr kumimoji="0" lang="en-US" altLang="en-US" sz="24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for the Genotypic Value – here: Heterosis and Generation Means Analysis</a:t>
            </a:r>
            <a:endParaRPr kumimoji="0" lang="en-GB" altLang="en-US" sz="2400" b="0" i="0" u="none" strike="noStrike" cap="none" normalizeH="0" baseline="0" dirty="0">
              <a:ln>
                <a:noFill/>
              </a:ln>
              <a:effectLst/>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3"/>
          <p:cNvSpPr>
            <a:spLocks noChangeArrowheads="1"/>
          </p:cNvSpPr>
          <p:nvPr/>
        </p:nvSpPr>
        <p:spPr bwMode="auto">
          <a:xfrm>
            <a:off x="6003634" y="264840"/>
            <a:ext cx="184731"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GB" altLang="en-US" sz="400" b="0" i="0" u="none" strike="noStrike" cap="none" normalizeH="0" baseline="0" dirty="0">
                <a:ln>
                  <a:noFill/>
                </a:ln>
                <a:solidFill>
                  <a:schemeClr val="tx1"/>
                </a:solidFill>
                <a:effectLst/>
              </a:rPr>
            </a:br>
            <a:endParaRPr kumimoji="0" lang="de-DE" altLang="en-US" sz="18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p:txBody>
      </p:sp>
      <p:sp>
        <p:nvSpPr>
          <p:cNvPr id="8" name="Textfeld 5">
            <a:extLst>
              <a:ext uri="{FF2B5EF4-FFF2-40B4-BE49-F238E27FC236}">
                <a16:creationId xmlns:a16="http://schemas.microsoft.com/office/drawing/2014/main" id="{7275E1AD-ED98-4B6E-B130-D39B0621DD8D}"/>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4789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133"/>
          <p:cNvSpPr txBox="1"/>
          <p:nvPr/>
        </p:nvSpPr>
        <p:spPr>
          <a:xfrm>
            <a:off x="72000" y="36000"/>
            <a:ext cx="120448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a:solidFill>
                  <a:srgbClr val="0000FF"/>
                </a:solidFill>
                <a:latin typeface="Arial" panose="020B0604020202020204" pitchFamily="34" charset="0"/>
                <a:cs typeface="Arial" panose="020B0604020202020204" pitchFamily="34" charset="0"/>
              </a:rPr>
              <a:t>Generations Means Analyses</a:t>
            </a:r>
            <a:r>
              <a:rPr lang="en-GB" sz="2400">
                <a:latin typeface="Arial" panose="020B0604020202020204" pitchFamily="34" charset="0"/>
                <a:cs typeface="Arial" panose="020B0604020202020204" pitchFamily="34" charset="0"/>
              </a:rPr>
              <a:t>. Averages (across individuals of given generation) such as F1, F2 etc. from crossing two pure lines are given: A ‘</a:t>
            </a:r>
            <a:r>
              <a:rPr lang="en-GB" sz="2400">
                <a:effectLst>
                  <a:outerShdw blurRad="38100" dist="38100" dir="2700000" algn="tl">
                    <a:srgbClr val="000000">
                      <a:alpha val="43137"/>
                    </a:srgbClr>
                  </a:outerShdw>
                </a:effectLst>
                <a:latin typeface="Arial" panose="020B0604020202020204" pitchFamily="34" charset="0"/>
                <a:cs typeface="Arial" panose="020B0604020202020204" pitchFamily="34" charset="0"/>
              </a:rPr>
              <a:t>Mendelian</a:t>
            </a:r>
            <a:r>
              <a:rPr lang="en-GB" sz="2400">
                <a:latin typeface="Arial" panose="020B0604020202020204" pitchFamily="34" charset="0"/>
                <a:cs typeface="Arial" panose="020B0604020202020204" pitchFamily="34" charset="0"/>
              </a:rPr>
              <a:t>’ cross.</a:t>
            </a:r>
            <a:endParaRPr lang="en-GB">
              <a:latin typeface="Arial" panose="020B0604020202020204" pitchFamily="34" charset="0"/>
              <a:cs typeface="Arial" panose="020B0604020202020204" pitchFamily="34" charset="0"/>
            </a:endParaRPr>
          </a:p>
        </p:txBody>
      </p:sp>
      <p:sp>
        <p:nvSpPr>
          <p:cNvPr id="2" name="Textfeld 1"/>
          <p:cNvSpPr txBox="1"/>
          <p:nvPr/>
        </p:nvSpPr>
        <p:spPr>
          <a:xfrm>
            <a:off x="6047295" y="1313370"/>
            <a:ext cx="6065345" cy="54476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probably most important reason for the metric model of  the genotypic value is the </a:t>
            </a:r>
            <a:r>
              <a:rPr lang="en-GB" dirty="0" err="1">
                <a:latin typeface="Arial" panose="020B0604020202020204" pitchFamily="34" charset="0"/>
                <a:cs typeface="Arial" panose="020B0604020202020204" pitchFamily="34" charset="0"/>
              </a:rPr>
              <a:t>rôle</a:t>
            </a:r>
            <a:r>
              <a:rPr lang="en-GB" dirty="0">
                <a:latin typeface="Arial" panose="020B0604020202020204" pitchFamily="34" charset="0"/>
                <a:cs typeface="Arial" panose="020B0604020202020204" pitchFamily="34" charset="0"/>
              </a:rPr>
              <a:t> of these parameters when defining the parameters of the </a:t>
            </a:r>
            <a:r>
              <a:rPr lang="en-GB" dirty="0">
                <a:solidFill>
                  <a:srgbClr val="0000FF"/>
                </a:solidFill>
                <a:latin typeface="Arial" panose="020B0604020202020204" pitchFamily="34" charset="0"/>
                <a:cs typeface="Arial" panose="020B0604020202020204" pitchFamily="34" charset="0"/>
              </a:rPr>
              <a:t>statistical model</a:t>
            </a:r>
            <a:r>
              <a:rPr lang="en-GB" dirty="0">
                <a:latin typeface="Arial" panose="020B0604020202020204" pitchFamily="34" charset="0"/>
                <a:cs typeface="Arial" panose="020B0604020202020204" pitchFamily="34" charset="0"/>
              </a:rPr>
              <a:t>. The statistical model leads directly to quantitative values for genetic similarities among relatives and hence to quantities about </a:t>
            </a:r>
            <a:r>
              <a:rPr lang="en-GB" dirty="0">
                <a:solidFill>
                  <a:srgbClr val="0000FF"/>
                </a:solidFill>
                <a:latin typeface="Arial" panose="020B0604020202020204" pitchFamily="34" charset="0"/>
                <a:cs typeface="Arial" panose="020B0604020202020204" pitchFamily="34" charset="0"/>
              </a:rPr>
              <a:t>expected gains from selection</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Nevertheless: Here is an application of the </a:t>
            </a:r>
            <a:r>
              <a:rPr lang="en-GB" dirty="0">
                <a:solidFill>
                  <a:srgbClr val="0000FF"/>
                </a:solidFill>
                <a:latin typeface="Arial" panose="020B0604020202020204" pitchFamily="34" charset="0"/>
                <a:cs typeface="Arial" panose="020B0604020202020204" pitchFamily="34" charset="0"/>
              </a:rPr>
              <a:t>metric model: </a:t>
            </a:r>
            <a:r>
              <a:rPr lang="en-GB" dirty="0">
                <a:latin typeface="Arial" panose="020B0604020202020204" pitchFamily="34" charset="0"/>
                <a:cs typeface="Arial" panose="020B0604020202020204" pitchFamily="34" charset="0"/>
              </a:rPr>
              <a:t>The  so-called ‚</a:t>
            </a:r>
            <a:r>
              <a:rPr lang="en-GB" dirty="0">
                <a:solidFill>
                  <a:srgbClr val="0000FF"/>
                </a:solidFill>
                <a:latin typeface="Arial" panose="020B0604020202020204" pitchFamily="34" charset="0"/>
                <a:cs typeface="Arial" panose="020B0604020202020204" pitchFamily="34" charset="0"/>
              </a:rPr>
              <a:t>Generation Means Analyses</a:t>
            </a:r>
            <a:r>
              <a:rPr lang="en-GB" dirty="0">
                <a:latin typeface="Arial" panose="020B0604020202020204" pitchFamily="34" charset="0"/>
                <a:cs typeface="Arial" panose="020B0604020202020204" pitchFamily="34" charset="0"/>
              </a:rPr>
              <a:t>‘. It  is based on bi-parental, Mendelian crosses, where allele </a:t>
            </a:r>
            <a:r>
              <a:rPr lang="en-GB" dirty="0" err="1">
                <a:latin typeface="Arial" panose="020B0604020202020204" pitchFamily="34" charset="0"/>
                <a:cs typeface="Arial" panose="020B0604020202020204" pitchFamily="34" charset="0"/>
              </a:rPr>
              <a:t>frequen-cies</a:t>
            </a:r>
            <a:r>
              <a:rPr lang="en-GB" dirty="0">
                <a:latin typeface="Arial" panose="020B0604020202020204" pitchFamily="34" charset="0"/>
                <a:cs typeface="Arial" panose="020B0604020202020204" pitchFamily="34" charset="0"/>
              </a:rPr>
              <a:t> are p=q=0.5 (if not p=0 or p=1); both parents </a:t>
            </a:r>
            <a:r>
              <a:rPr lang="en-GB" dirty="0" err="1">
                <a:latin typeface="Arial" panose="020B0604020202020204" pitchFamily="34" charset="0"/>
                <a:cs typeface="Arial" panose="020B0604020202020204" pitchFamily="34" charset="0"/>
              </a:rPr>
              <a:t>contri-bute</a:t>
            </a:r>
            <a:r>
              <a:rPr lang="en-GB" dirty="0">
                <a:latin typeface="Arial" panose="020B0604020202020204" pitchFamily="34" charset="0"/>
                <a:cs typeface="Arial" panose="020B0604020202020204" pitchFamily="34" charset="0"/>
              </a:rPr>
              <a:t> equally to the (non-selected) offspring generations.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here-</a:t>
            </a:r>
            <a:r>
              <a:rPr lang="en-GB" dirty="0" err="1">
                <a:latin typeface="Arial" panose="020B0604020202020204" pitchFamily="34" charset="0"/>
                <a:cs typeface="Arial" panose="020B0604020202020204" pitchFamily="34" charset="0"/>
              </a:rPr>
              <a:t>analyzed</a:t>
            </a:r>
            <a:r>
              <a:rPr lang="en-GB" dirty="0">
                <a:latin typeface="Arial" panose="020B0604020202020204" pitchFamily="34" charset="0"/>
                <a:cs typeface="Arial" panose="020B0604020202020204" pitchFamily="34" charset="0"/>
              </a:rPr>
              <a:t> generations are: Parents, F1, F2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selfing the F1 with very many F2 individuals hence zero Drift; and no Selection). Further generations are F3 (no Drift no Selection), F4;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all from selfing. More-over, the Backcrosses towards P1 and towards P2 (B1; B2). More generations could be included in such </a:t>
            </a:r>
            <a:r>
              <a:rPr lang="en-GB" dirty="0">
                <a:solidFill>
                  <a:srgbClr val="0000FF"/>
                </a:solidFill>
                <a:latin typeface="Arial" panose="020B0604020202020204" pitchFamily="34" charset="0"/>
                <a:cs typeface="Arial" panose="020B0604020202020204" pitchFamily="34" charset="0"/>
              </a:rPr>
              <a:t>Generations Means Analyses</a:t>
            </a:r>
            <a:r>
              <a:rPr lang="en-GB" dirty="0">
                <a:latin typeface="Arial" panose="020B0604020202020204" pitchFamily="34" charset="0"/>
                <a:cs typeface="Arial" panose="020B0604020202020204" pitchFamily="34" charset="0"/>
              </a:rPr>
              <a:t>. </a:t>
            </a:r>
          </a:p>
        </p:txBody>
      </p:sp>
      <p:sp>
        <p:nvSpPr>
          <p:cNvPr id="8" name="Textfeld 5">
            <a:extLst>
              <a:ext uri="{FF2B5EF4-FFF2-40B4-BE49-F238E27FC236}">
                <a16:creationId xmlns:a16="http://schemas.microsoft.com/office/drawing/2014/main" id="{FC04E42D-433C-4BE4-B3CA-B9165FCC12ED}"/>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10</a:t>
            </a:fld>
            <a:endParaRPr lang="en-GB" sz="240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269788F0-7212-4C38-BD97-E78BAB4591C2}"/>
              </a:ext>
            </a:extLst>
          </p:cNvPr>
          <p:cNvGrpSpPr/>
          <p:nvPr/>
        </p:nvGrpSpPr>
        <p:grpSpPr>
          <a:xfrm>
            <a:off x="72000" y="1282952"/>
            <a:ext cx="5903782" cy="5478063"/>
            <a:chOff x="72000" y="1282952"/>
            <a:chExt cx="5903782" cy="5478063"/>
          </a:xfrm>
        </p:grpSpPr>
        <p:pic>
          <p:nvPicPr>
            <p:cNvPr id="4" name="Picture 3"/>
            <p:cNvPicPr>
              <a:picLocks noChangeAspect="1"/>
            </p:cNvPicPr>
            <p:nvPr/>
          </p:nvPicPr>
          <p:blipFill>
            <a:blip r:embed="rId2"/>
            <a:stretch>
              <a:fillRect/>
            </a:stretch>
          </p:blipFill>
          <p:spPr>
            <a:xfrm>
              <a:off x="72000" y="1282952"/>
              <a:ext cx="5903782" cy="5478063"/>
            </a:xfrm>
            <a:prstGeom prst="rect">
              <a:avLst/>
            </a:prstGeom>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BDBA38E0-2DFB-4783-A9B6-F1AA966F922A}"/>
                </a:ext>
              </a:extLst>
            </p:cNvPr>
            <p:cNvSpPr/>
            <p:nvPr/>
          </p:nvSpPr>
          <p:spPr>
            <a:xfrm>
              <a:off x="1637930" y="1593542"/>
              <a:ext cx="1704513" cy="40704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1674931-9EBD-4273-BE54-FF5A67300EAA}"/>
                </a:ext>
              </a:extLst>
            </p:cNvPr>
            <p:cNvSpPr txBox="1"/>
            <p:nvPr/>
          </p:nvSpPr>
          <p:spPr>
            <a:xfrm>
              <a:off x="79360" y="5708627"/>
              <a:ext cx="585453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sz="1800">
                  <a:latin typeface="Arial" panose="020B0604020202020204" pitchFamily="34" charset="0"/>
                  <a:cs typeface="Arial" panose="020B0604020202020204" pitchFamily="34" charset="0"/>
                </a:rPr>
                <a:t>Cf. UNPLAB-PopGen_Ch-3[Inbreeding]</a:t>
              </a:r>
              <a:endParaRPr lang="en-GB"/>
            </a:p>
          </p:txBody>
        </p:sp>
        <p:sp>
          <p:nvSpPr>
            <p:cNvPr id="9" name="TextBox 8">
              <a:extLst>
                <a:ext uri="{FF2B5EF4-FFF2-40B4-BE49-F238E27FC236}">
                  <a16:creationId xmlns:a16="http://schemas.microsoft.com/office/drawing/2014/main" id="{9B21F2AB-5FCB-45CA-BBB5-1FEF487F90EB}"/>
                </a:ext>
              </a:extLst>
            </p:cNvPr>
            <p:cNvSpPr txBox="1"/>
            <p:nvPr/>
          </p:nvSpPr>
          <p:spPr>
            <a:xfrm>
              <a:off x="2414727" y="6322565"/>
              <a:ext cx="3488924"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DOI 10.1007/978-94-011-5830-5</a:t>
              </a:r>
            </a:p>
          </p:txBody>
        </p:sp>
      </p:grpSp>
    </p:spTree>
    <p:extLst>
      <p:ext uri="{BB962C8B-B14F-4D97-AF65-F5344CB8AC3E}">
        <p14:creationId xmlns:p14="http://schemas.microsoft.com/office/powerpoint/2010/main" val="3961347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085761" y="958566"/>
            <a:ext cx="7037695"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Based on one locus, the mean of the two homozygous parents is c; remember our definition of </a:t>
            </a:r>
            <a:r>
              <a:rPr lang="en-GB"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 hence, the monogenic value of the F1-generation is F</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c + d.</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mean of all F</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individuals (p=q=0.5) is hence c + ½ d.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The ‚+a‘ contribution of the AA genotypes and the ‚-a‘ contribution of the aa genotypes in F</a:t>
            </a:r>
            <a:r>
              <a:rPr lang="en-GB" baseline="-25000" dirty="0">
                <a:solidFill>
                  <a:schemeClr val="tx1">
                    <a:lumMod val="50000"/>
                    <a:lumOff val="50000"/>
                  </a:schemeClr>
                </a:solidFill>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 cancel each other out. </a:t>
            </a:r>
            <a:r>
              <a:rPr lang="en-GB" dirty="0">
                <a:latin typeface="Arial" panose="020B0604020202020204" pitchFamily="34" charset="0"/>
                <a:cs typeface="Arial" panose="020B0604020202020204" pitchFamily="34" charset="0"/>
              </a:rPr>
              <a:t>The mean of the F</a:t>
            </a:r>
            <a:r>
              <a:rPr lang="en-GB" baseline="-25000" dirty="0">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 generation thus is c + ¼ d.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mean of the F∞ generation thus is c. This looks simple and dull, yet it is important. If there was no Selection-Drift-Mutation, then the ultimate homozygous, segregating ‚bulk of lines‘ aka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RIL</a:t>
            </a:r>
            <a:r>
              <a:rPr lang="en-GB" dirty="0">
                <a:latin typeface="Arial" panose="020B0604020202020204" pitchFamily="34" charset="0"/>
                <a:cs typeface="Arial" panose="020B0604020202020204" pitchFamily="34" charset="0"/>
              </a:rPr>
              <a:t>* population from cross between two homozygotes is expectedly showing the same (here monogenic) trait expression as was al-ready seen as means of the parents. The same applies for the DH-generation.</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Why shall we cross and allow the segregation and make homo-</a:t>
            </a:r>
            <a:r>
              <a:rPr lang="en-GB" dirty="0" err="1">
                <a:latin typeface="Arial" panose="020B0604020202020204" pitchFamily="34" charset="0"/>
                <a:cs typeface="Arial" panose="020B0604020202020204" pitchFamily="34" charset="0"/>
              </a:rPr>
              <a:t>zygous</a:t>
            </a:r>
            <a:r>
              <a:rPr lang="en-GB" dirty="0">
                <a:latin typeface="Arial" panose="020B0604020202020204" pitchFamily="34" charset="0"/>
                <a:cs typeface="Arial" panose="020B0604020202020204" pitchFamily="34" charset="0"/>
              </a:rPr>
              <a:t> again if, finally, we arrive at the same average value that was already available at the start of the entire endeavour?</a:t>
            </a:r>
          </a:p>
        </p:txBody>
      </p:sp>
      <p:sp>
        <p:nvSpPr>
          <p:cNvPr id="7" name="Textfeld 133"/>
          <p:cNvSpPr txBox="1"/>
          <p:nvPr/>
        </p:nvSpPr>
        <p:spPr>
          <a:xfrm>
            <a:off x="72000" y="36000"/>
            <a:ext cx="120448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Generations Means Analyses</a:t>
            </a:r>
            <a:r>
              <a:rPr lang="en-GB" sz="2400" dirty="0">
                <a:latin typeface="Arial" panose="020B0604020202020204" pitchFamily="34" charset="0"/>
                <a:cs typeface="Arial" panose="020B0604020202020204" pitchFamily="34" charset="0"/>
              </a:rPr>
              <a:t>. Averages (across individuals of given generation) such as F1, F2 etc. from crossing two pure lines are given: A ‘Mendelian’ cross. </a:t>
            </a:r>
          </a:p>
        </p:txBody>
      </p:sp>
      <p:sp>
        <p:nvSpPr>
          <p:cNvPr id="4" name="Textfeld 3"/>
          <p:cNvSpPr txBox="1"/>
          <p:nvPr/>
        </p:nvSpPr>
        <p:spPr>
          <a:xfrm>
            <a:off x="5134703" y="6435900"/>
            <a:ext cx="49659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t>
            </a:r>
            <a:r>
              <a:rPr lang="en-GB" dirty="0">
                <a:latin typeface="Arial" panose="020B0604020202020204" pitchFamily="34" charset="0"/>
                <a:cs typeface="Arial" panose="020B0604020202020204" pitchFamily="34" charset="0"/>
              </a:rPr>
              <a:t>ecombinant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nbred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t>
            </a:r>
            <a:r>
              <a:rPr lang="en-GB" dirty="0">
                <a:latin typeface="Arial" panose="020B0604020202020204" pitchFamily="34" charset="0"/>
                <a:cs typeface="Arial" panose="020B0604020202020204" pitchFamily="34" charset="0"/>
              </a:rPr>
              <a:t>ines population aka F∞</a:t>
            </a:r>
          </a:p>
        </p:txBody>
      </p:sp>
      <p:grpSp>
        <p:nvGrpSpPr>
          <p:cNvPr id="12" name="Group 11"/>
          <p:cNvGrpSpPr/>
          <p:nvPr/>
        </p:nvGrpSpPr>
        <p:grpSpPr>
          <a:xfrm>
            <a:off x="70696" y="922469"/>
            <a:ext cx="4916078" cy="5890687"/>
            <a:chOff x="1" y="922469"/>
            <a:chExt cx="4916078" cy="5890687"/>
          </a:xfrm>
        </p:grpSpPr>
        <p:sp>
          <p:nvSpPr>
            <p:cNvPr id="11" name="Rectangle 10"/>
            <p:cNvSpPr/>
            <p:nvPr/>
          </p:nvSpPr>
          <p:spPr>
            <a:xfrm>
              <a:off x="1" y="1041661"/>
              <a:ext cx="4916078" cy="577149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Object 4"/>
            <p:cNvGraphicFramePr>
              <a:graphicFrameLocks noChangeAspect="1"/>
            </p:cNvGraphicFramePr>
            <p:nvPr>
              <p:extLst>
                <p:ext uri="{D42A27DB-BD31-4B8C-83A1-F6EECF244321}">
                  <p14:modId xmlns:p14="http://schemas.microsoft.com/office/powerpoint/2010/main" val="765379239"/>
                </p:ext>
              </p:extLst>
            </p:nvPr>
          </p:nvGraphicFramePr>
          <p:xfrm>
            <a:off x="37707" y="922469"/>
            <a:ext cx="4878371" cy="5861131"/>
          </p:xfrm>
          <a:graphic>
            <a:graphicData uri="http://schemas.openxmlformats.org/presentationml/2006/ole">
              <mc:AlternateContent xmlns:mc="http://schemas.openxmlformats.org/markup-compatibility/2006">
                <mc:Choice xmlns:v="urn:schemas-microsoft-com:vml" Requires="v">
                  <p:oleObj spid="_x0000_s10429" name="Document" r:id="rId3" imgW="6395395" imgH="7680235" progId="Word.Document.12">
                    <p:link updateAutomatic="1"/>
                  </p:oleObj>
                </mc:Choice>
                <mc:Fallback>
                  <p:oleObj name="Document" r:id="rId3" imgW="6395395" imgH="7680235" progId="Word.Document.12">
                    <p:link updateAutomatic="1"/>
                    <p:pic>
                      <p:nvPicPr>
                        <p:cNvPr id="5" name="Object 4"/>
                        <p:cNvPicPr/>
                        <p:nvPr/>
                      </p:nvPicPr>
                      <p:blipFill>
                        <a:blip r:embed="rId4"/>
                        <a:stretch>
                          <a:fillRect/>
                        </a:stretch>
                      </p:blipFill>
                      <p:spPr>
                        <a:xfrm>
                          <a:off x="37707" y="922469"/>
                          <a:ext cx="4878371" cy="5861131"/>
                        </a:xfrm>
                        <a:prstGeom prst="rect">
                          <a:avLst/>
                        </a:prstGeom>
                        <a:solidFill>
                          <a:schemeClr val="bg1"/>
                        </a:solidFill>
                      </p:spPr>
                    </p:pic>
                  </p:oleObj>
                </mc:Fallback>
              </mc:AlternateContent>
            </a:graphicData>
          </a:graphic>
        </p:graphicFrame>
        <p:sp>
          <p:nvSpPr>
            <p:cNvPr id="3" name="Rectangle 2"/>
            <p:cNvSpPr/>
            <p:nvPr/>
          </p:nvSpPr>
          <p:spPr>
            <a:xfrm>
              <a:off x="37707" y="4974167"/>
              <a:ext cx="4779826" cy="1809433"/>
            </a:xfrm>
            <a:prstGeom prst="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p:cNvGrpSpPr/>
          <p:nvPr/>
        </p:nvGrpSpPr>
        <p:grpSpPr>
          <a:xfrm>
            <a:off x="37706" y="1545167"/>
            <a:ext cx="7874805" cy="1498601"/>
            <a:chOff x="37706" y="1545167"/>
            <a:chExt cx="7874805" cy="1498601"/>
          </a:xfrm>
        </p:grpSpPr>
        <p:sp>
          <p:nvSpPr>
            <p:cNvPr id="8" name="Rectangle 7"/>
            <p:cNvSpPr/>
            <p:nvPr/>
          </p:nvSpPr>
          <p:spPr>
            <a:xfrm>
              <a:off x="5143581" y="1545167"/>
              <a:ext cx="2768930" cy="304800"/>
            </a:xfrm>
            <a:prstGeom prst="rect">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7706" y="2738968"/>
              <a:ext cx="4750193" cy="304800"/>
            </a:xfrm>
            <a:prstGeom prst="rect">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feld 5">
            <a:extLst>
              <a:ext uri="{FF2B5EF4-FFF2-40B4-BE49-F238E27FC236}">
                <a16:creationId xmlns:a16="http://schemas.microsoft.com/office/drawing/2014/main" id="{27CD828E-C5A1-4198-85B5-75971FC2B336}"/>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070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133"/>
          <p:cNvSpPr txBox="1"/>
          <p:nvPr/>
        </p:nvSpPr>
        <p:spPr>
          <a:xfrm>
            <a:off x="72000" y="36000"/>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rgbClr val="0000FF"/>
                </a:solidFill>
                <a:latin typeface="Arial" panose="020B0604020202020204" pitchFamily="34" charset="0"/>
                <a:cs typeface="Arial" panose="020B0604020202020204" pitchFamily="34" charset="0"/>
              </a:rPr>
              <a:t>Generations Means Analyses</a:t>
            </a:r>
            <a:r>
              <a:rPr lang="en-GB" sz="2400" dirty="0">
                <a:latin typeface="Arial" panose="020B0604020202020204" pitchFamily="34" charset="0"/>
                <a:cs typeface="Arial" panose="020B0604020202020204" pitchFamily="34" charset="0"/>
              </a:rPr>
              <a:t> allows testable predictions. Nice; ‘awesome’. </a:t>
            </a:r>
            <a:r>
              <a:rPr lang="en-GB" sz="2400" dirty="0">
                <a:latin typeface="Arial" panose="020B0604020202020204" pitchFamily="34" charset="0"/>
                <a:cs typeface="Arial" panose="020B0604020202020204" pitchFamily="34" charset="0"/>
                <a:sym typeface="Wingdings" panose="05000000000000000000" pitchFamily="2" charset="2"/>
              </a:rPr>
              <a:t>  </a:t>
            </a:r>
            <a:endParaRPr lang="en-GB"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Textfeld 1"/>
              <p:cNvSpPr txBox="1"/>
              <p:nvPr/>
            </p:nvSpPr>
            <p:spPr>
              <a:xfrm>
                <a:off x="5335571" y="766593"/>
                <a:ext cx="6781270" cy="60016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Based on one locus, the value of the F</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generation should be identical to the value of the mean</a:t>
                </a:r>
                <a:r>
                  <a:rPr lang="de-DE" dirty="0"/>
                  <a:t> </a:t>
                </a:r>
                <a14:m>
                  <m:oMath xmlns:m="http://schemas.openxmlformats.org/officeDocument/2006/math">
                    <m:acc>
                      <m:accPr>
                        <m:chr m:val="̅"/>
                        <m:ctrlPr>
                          <a:rPr lang="en-GB" b="1" i="1">
                            <a:latin typeface="Cambria Math" panose="02040503050406030204" pitchFamily="18" charset="0"/>
                          </a:rPr>
                        </m:ctrlPr>
                      </m:accPr>
                      <m:e>
                        <m:r>
                          <m:rPr>
                            <m:sty m:val="p"/>
                          </m:rPr>
                          <a:rPr lang="de-DE" b="0" i="0">
                            <a:latin typeface="Cambria Math" panose="02040503050406030204" pitchFamily="18" charset="0"/>
                          </a:rPr>
                          <m:t>B</m:t>
                        </m:r>
                      </m:e>
                    </m:acc>
                  </m:oMath>
                </a14:m>
                <a:r>
                  <a:rPr lang="en-GB" dirty="0">
                    <a:latin typeface="Arial" panose="020B0604020202020204" pitchFamily="34" charset="0"/>
                    <a:cs typeface="Arial" panose="020B0604020202020204" pitchFamily="34" charset="0"/>
                  </a:rPr>
                  <a:t> across the two BC1 generation. As Mendel taught us, the BC1 segregates 1:1, yet, as sum (or as mean), the two back-crosses taken together segregate 1:2:1, just like the F</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Yet, they are generated in different ways, F</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self-fertilizing the F</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whereas backcrossing means crossing the F</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to the one and/or to the other parent.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 again, this prediction of the monogenic metric model is an opportunity for experimental test. If this prediction is positively validated, then the model does a good job (although, of course, just like all Quantitative Genetics, it is only a Model and does not explain or reflect true Biology).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 further prediction is that – if there was dominance – then we should find a linear relation between the inbreeding coefficients of the generations F1, F2 </a:t>
                </a:r>
                <a:r>
                  <a:rPr lang="en-GB" i="1" dirty="0">
                    <a:latin typeface="Arial" panose="020B0604020202020204" pitchFamily="34" charset="0"/>
                    <a:cs typeface="Arial" panose="020B0604020202020204" pitchFamily="34" charset="0"/>
                  </a:rPr>
                  <a:t>et cetera </a:t>
                </a:r>
                <a:r>
                  <a:rPr lang="en-GB" dirty="0">
                    <a:latin typeface="Arial" panose="020B0604020202020204" pitchFamily="34" charset="0"/>
                    <a:cs typeface="Arial" panose="020B0604020202020204" pitchFamily="34" charset="0"/>
                  </a:rPr>
                  <a:t>and their trait expression: The </a:t>
                </a:r>
                <a:r>
                  <a:rPr lang="en-GB" dirty="0">
                    <a:solidFill>
                      <a:srgbClr val="0000FF"/>
                    </a:solidFill>
                    <a:latin typeface="Arial" panose="020B0604020202020204" pitchFamily="34" charset="0"/>
                    <a:cs typeface="Arial" panose="020B0604020202020204" pitchFamily="34" charset="0"/>
                  </a:rPr>
                  <a:t>share</a:t>
                </a:r>
                <a:r>
                  <a:rPr lang="en-GB" dirty="0">
                    <a:latin typeface="Arial" panose="020B0604020202020204" pitchFamily="34" charset="0"/>
                    <a:cs typeface="Arial" panose="020B0604020202020204" pitchFamily="34" charset="0"/>
                  </a:rPr>
                  <a:t> of the dominance effect ‘d’ is identical to the complement of the inbreeding coefficient (</a:t>
                </a:r>
                <a:r>
                  <a:rPr lang="en-GB" dirty="0">
                    <a:solidFill>
                      <a:srgbClr val="0000FF"/>
                    </a:solidFill>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in F1, </a:t>
                </a:r>
                <a:r>
                  <a:rPr lang="en-GB" dirty="0">
                    <a:solidFill>
                      <a:srgbClr val="0000FF"/>
                    </a:solidFill>
                    <a:latin typeface="Arial" panose="020B0604020202020204" pitchFamily="34" charset="0"/>
                    <a:cs typeface="Arial" panose="020B0604020202020204" pitchFamily="34" charset="0"/>
                  </a:rPr>
                  <a:t>½</a:t>
                </a:r>
                <a:r>
                  <a:rPr lang="en-GB" dirty="0">
                    <a:latin typeface="Arial" panose="020B0604020202020204" pitchFamily="34" charset="0"/>
                    <a:cs typeface="Arial" panose="020B0604020202020204" pitchFamily="34" charset="0"/>
                  </a:rPr>
                  <a:t> in F2, </a:t>
                </a:r>
                <a:r>
                  <a:rPr lang="en-GB" dirty="0">
                    <a:solidFill>
                      <a:srgbClr val="0000FF"/>
                    </a:solidFill>
                    <a:latin typeface="Arial" panose="020B0604020202020204" pitchFamily="34" charset="0"/>
                    <a:cs typeface="Arial" panose="020B0604020202020204" pitchFamily="34" charset="0"/>
                  </a:rPr>
                  <a:t>¼</a:t>
                </a:r>
                <a:r>
                  <a:rPr lang="en-GB" dirty="0">
                    <a:latin typeface="Arial" panose="020B0604020202020204" pitchFamily="34" charset="0"/>
                    <a:cs typeface="Arial" panose="020B0604020202020204" pitchFamily="34" charset="0"/>
                  </a:rPr>
                  <a:t> in F3 and so on, until being </a:t>
                </a:r>
                <a:r>
                  <a:rPr lang="en-GB" dirty="0">
                    <a:solidFill>
                      <a:srgbClr val="0000FF"/>
                    </a:solidFill>
                    <a:latin typeface="Arial" panose="020B0604020202020204" pitchFamily="34" charset="0"/>
                    <a:cs typeface="Arial" panose="020B0604020202020204" pitchFamily="34" charset="0"/>
                  </a:rPr>
                  <a:t>zero</a:t>
                </a:r>
                <a:r>
                  <a:rPr lang="en-GB" dirty="0">
                    <a:latin typeface="Arial" panose="020B0604020202020204" pitchFamily="34" charset="0"/>
                    <a:cs typeface="Arial" panose="020B0604020202020204" pitchFamily="34" charset="0"/>
                  </a:rPr>
                  <a:t> in F∞). With some patience to create highly inbred generations, this prediction can again be experimentally tested, validated.</a:t>
                </a:r>
                <a:r>
                  <a:rPr lang="en-GB" sz="1200" dirty="0">
                    <a:solidFill>
                      <a:schemeClr val="tx1">
                        <a:lumMod val="50000"/>
                        <a:lumOff val="50000"/>
                      </a:schemeClr>
                    </a:solidFill>
                    <a:latin typeface="Arial" panose="020B0604020202020204" pitchFamily="34" charset="0"/>
                    <a:cs typeface="Arial" panose="020B0604020202020204" pitchFamily="34" charset="0"/>
                  </a:rPr>
                  <a:t>                                          </a:t>
                </a:r>
                <a:r>
                  <a:rPr lang="en-GB" sz="1600" dirty="0">
                    <a:solidFill>
                      <a:schemeClr val="tx1">
                        <a:lumMod val="50000"/>
                        <a:lumOff val="50000"/>
                      </a:schemeClr>
                    </a:solidFill>
                    <a:latin typeface="Arial" panose="020B0604020202020204" pitchFamily="34" charset="0"/>
                    <a:cs typeface="Arial" panose="020B0604020202020204" pitchFamily="34" charset="0"/>
                  </a:rPr>
                  <a:t>en.wikipedia.org/wiki/falsifiability</a:t>
                </a:r>
              </a:p>
            </p:txBody>
          </p:sp>
        </mc:Choice>
        <mc:Fallback xmlns="">
          <p:sp>
            <p:nvSpPr>
              <p:cNvPr id="2" name="Textfeld 1"/>
              <p:cNvSpPr txBox="1">
                <a:spLocks noRot="1" noChangeAspect="1" noMove="1" noResize="1" noEditPoints="1" noAdjustHandles="1" noChangeArrowheads="1" noChangeShapeType="1" noTextEdit="1"/>
              </p:cNvSpPr>
              <p:nvPr/>
            </p:nvSpPr>
            <p:spPr>
              <a:xfrm>
                <a:off x="5335571" y="766593"/>
                <a:ext cx="6781270" cy="6001643"/>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pSp>
        <p:nvGrpSpPr>
          <p:cNvPr id="12" name="Group 11"/>
          <p:cNvGrpSpPr/>
          <p:nvPr/>
        </p:nvGrpSpPr>
        <p:grpSpPr>
          <a:xfrm>
            <a:off x="37707" y="559849"/>
            <a:ext cx="5208309" cy="6208387"/>
            <a:chOff x="37707" y="559849"/>
            <a:chExt cx="5208309" cy="6208387"/>
          </a:xfrm>
        </p:grpSpPr>
        <p:sp>
          <p:nvSpPr>
            <p:cNvPr id="5" name="Rectangle 4"/>
            <p:cNvSpPr/>
            <p:nvPr/>
          </p:nvSpPr>
          <p:spPr>
            <a:xfrm>
              <a:off x="78615" y="559849"/>
              <a:ext cx="5167401" cy="620838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Object 6"/>
            <p:cNvGraphicFramePr>
              <a:graphicFrameLocks noChangeAspect="1"/>
            </p:cNvGraphicFramePr>
            <p:nvPr>
              <p:extLst>
                <p:ext uri="{D42A27DB-BD31-4B8C-83A1-F6EECF244321}">
                  <p14:modId xmlns:p14="http://schemas.microsoft.com/office/powerpoint/2010/main" val="4109306056"/>
                </p:ext>
              </p:extLst>
            </p:nvPr>
          </p:nvGraphicFramePr>
          <p:xfrm>
            <a:off x="78615" y="559849"/>
            <a:ext cx="5167401" cy="6208387"/>
          </p:xfrm>
          <a:graphic>
            <a:graphicData uri="http://schemas.openxmlformats.org/presentationml/2006/ole">
              <mc:AlternateContent xmlns:mc="http://schemas.openxmlformats.org/markup-compatibility/2006">
                <mc:Choice xmlns:v="urn:schemas-microsoft-com:vml" Requires="v">
                  <p:oleObj spid="_x0000_s11454" name="Document" r:id="rId4" imgW="6395395" imgH="7680235" progId="Word.Document.12">
                    <p:link updateAutomatic="1"/>
                  </p:oleObj>
                </mc:Choice>
                <mc:Fallback>
                  <p:oleObj name="Document" r:id="rId4" imgW="6395395" imgH="7680235" progId="Word.Document.12">
                    <p:link updateAutomatic="1"/>
                    <p:pic>
                      <p:nvPicPr>
                        <p:cNvPr id="5" name="Object 4"/>
                        <p:cNvPicPr/>
                        <p:nvPr/>
                      </p:nvPicPr>
                      <p:blipFill>
                        <a:blip r:embed="rId5"/>
                        <a:stretch>
                          <a:fillRect/>
                        </a:stretch>
                      </p:blipFill>
                      <p:spPr>
                        <a:xfrm>
                          <a:off x="78615" y="559849"/>
                          <a:ext cx="5167401" cy="6208387"/>
                        </a:xfrm>
                        <a:prstGeom prst="rect">
                          <a:avLst/>
                        </a:prstGeom>
                        <a:solidFill>
                          <a:schemeClr val="bg1"/>
                        </a:solidFill>
                      </p:spPr>
                    </p:pic>
                  </p:oleObj>
                </mc:Fallback>
              </mc:AlternateContent>
            </a:graphicData>
          </a:graphic>
        </p:graphicFrame>
        <p:sp>
          <p:nvSpPr>
            <p:cNvPr id="3" name="Rectangle 2"/>
            <p:cNvSpPr/>
            <p:nvPr/>
          </p:nvSpPr>
          <p:spPr>
            <a:xfrm>
              <a:off x="1417539" y="1369981"/>
              <a:ext cx="503139" cy="3386343"/>
            </a:xfrm>
            <a:prstGeom prst="rect">
              <a:avLst/>
            </a:prstGeom>
            <a:noFill/>
            <a:ln w="31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1933073" y="1364878"/>
              <a:ext cx="503139" cy="3386343"/>
            </a:xfrm>
            <a:prstGeom prst="rect">
              <a:avLst/>
            </a:prstGeom>
            <a:noFill/>
            <a:ln w="31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2458088" y="1369254"/>
              <a:ext cx="503139" cy="3386343"/>
            </a:xfrm>
            <a:prstGeom prst="rect">
              <a:avLst/>
            </a:prstGeom>
            <a:noFill/>
            <a:ln w="31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37707" y="4922324"/>
              <a:ext cx="5170602" cy="1809433"/>
            </a:xfrm>
            <a:prstGeom prst="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feld 5">
            <a:extLst>
              <a:ext uri="{FF2B5EF4-FFF2-40B4-BE49-F238E27FC236}">
                <a16:creationId xmlns:a16="http://schemas.microsoft.com/office/drawing/2014/main" id="{CB586A04-3322-40EC-BB95-C51E65152CD9}"/>
              </a:ext>
            </a:extLst>
          </p:cNvPr>
          <p:cNvSpPr txBox="1"/>
          <p:nvPr/>
        </p:nvSpPr>
        <p:spPr>
          <a:xfrm>
            <a:off x="11269686" y="355139"/>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0844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5" name="TextBox 4"/>
          <p:cNvSpPr txBox="1"/>
          <p:nvPr/>
        </p:nvSpPr>
        <p:spPr>
          <a:xfrm>
            <a:off x="686840" y="725864"/>
            <a:ext cx="6435111"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Let us come to something ‚real‘; to data from the real world. </a:t>
            </a:r>
          </a:p>
          <a:p>
            <a:r>
              <a:rPr lang="en-GB" sz="2400" dirty="0">
                <a:latin typeface="Arial" panose="020B0604020202020204" pitchFamily="34" charset="0"/>
                <a:cs typeface="Arial" panose="020B0604020202020204" pitchFamily="34" charset="0"/>
              </a:rPr>
              <a:t>Data on plant height in winter rye, </a:t>
            </a:r>
            <a:r>
              <a:rPr lang="en-GB" sz="2400" i="1" dirty="0" err="1">
                <a:latin typeface="Arial" panose="020B0604020202020204" pitchFamily="34" charset="0"/>
                <a:cs typeface="Arial" panose="020B0604020202020204" pitchFamily="34" charset="0"/>
              </a:rPr>
              <a:t>Secale</a:t>
            </a:r>
            <a:r>
              <a:rPr lang="en-GB" sz="2400" i="1" dirty="0">
                <a:latin typeface="Arial" panose="020B0604020202020204" pitchFamily="34" charset="0"/>
                <a:cs typeface="Arial" panose="020B0604020202020204" pitchFamily="34" charset="0"/>
              </a:rPr>
              <a:t> cereal </a:t>
            </a:r>
            <a:r>
              <a:rPr lang="en-GB" sz="2400" dirty="0">
                <a:latin typeface="Arial" panose="020B0604020202020204" pitchFamily="34" charset="0"/>
                <a:cs typeface="Arial" panose="020B0604020202020204" pitchFamily="34" charset="0"/>
              </a:rPr>
              <a:t>L.</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3794" y="221532"/>
            <a:ext cx="4049199" cy="6567775"/>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a:blip r:embed="rId3"/>
          <a:stretch>
            <a:fillRect/>
          </a:stretch>
        </p:blipFill>
        <p:spPr>
          <a:xfrm>
            <a:off x="686840" y="2347290"/>
            <a:ext cx="6423972" cy="1286744"/>
          </a:xfrm>
          <a:prstGeom prst="rect">
            <a:avLst/>
          </a:prstGeom>
          <a:solidFill>
            <a:schemeClr val="bg1"/>
          </a:solidFill>
          <a:effectLst>
            <a:outerShdw blurRad="50800" dist="38100" dir="2700000" algn="tl" rotWithShape="0">
              <a:prstClr val="black">
                <a:alpha val="40000"/>
              </a:prstClr>
            </a:outerShdw>
          </a:effectLst>
        </p:spPr>
      </p:pic>
      <p:sp>
        <p:nvSpPr>
          <p:cNvPr id="4" name="TextBox 3"/>
          <p:cNvSpPr txBox="1"/>
          <p:nvPr/>
        </p:nvSpPr>
        <p:spPr>
          <a:xfrm>
            <a:off x="2592373" y="6142976"/>
            <a:ext cx="4864231"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err="1">
                <a:latin typeface="Arial" panose="020B0604020202020204" pitchFamily="34" charset="0"/>
                <a:cs typeface="Arial" panose="020B0604020202020204" pitchFamily="34" charset="0"/>
              </a:rPr>
              <a:t>Thomé</a:t>
            </a:r>
            <a:r>
              <a:rPr lang="de-DE">
                <a:latin typeface="Arial" panose="020B0604020202020204" pitchFamily="34" charset="0"/>
                <a:cs typeface="Arial" panose="020B0604020202020204" pitchFamily="34" charset="0"/>
              </a:rPr>
              <a:t>, W.O., 1885 .Flora </a:t>
            </a:r>
            <a:r>
              <a:rPr lang="de-DE" dirty="0">
                <a:latin typeface="Arial" panose="020B0604020202020204" pitchFamily="34" charset="0"/>
                <a:cs typeface="Arial" panose="020B0604020202020204" pitchFamily="34" charset="0"/>
              </a:rPr>
              <a:t>von Deutschland, Österreich und der Schweiz 1885</a:t>
            </a:r>
            <a:r>
              <a:rPr lang="de-DE">
                <a:latin typeface="Arial" panose="020B0604020202020204" pitchFamily="34" charset="0"/>
                <a:cs typeface="Arial" panose="020B0604020202020204" pitchFamily="34" charset="0"/>
              </a:rPr>
              <a:t>, Gera.</a:t>
            </a:r>
            <a:endParaRPr lang="en-GB">
              <a:latin typeface="Arial" panose="020B0604020202020204" pitchFamily="34" charset="0"/>
              <a:cs typeface="Arial" panose="020B0604020202020204" pitchFamily="34" charset="0"/>
            </a:endParaRPr>
          </a:p>
        </p:txBody>
      </p:sp>
      <p:sp>
        <p:nvSpPr>
          <p:cNvPr id="6" name="TextBox 5"/>
          <p:cNvSpPr txBox="1"/>
          <p:nvPr/>
        </p:nvSpPr>
        <p:spPr>
          <a:xfrm>
            <a:off x="686840" y="3763433"/>
            <a:ext cx="6435111" cy="1477328"/>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Rye is a cross-fertilizing species. To discuss Heterosis in the frame of Generations Means Analysis, it is more appropriate to chose such outcrossing plant than a selfing plant such as wheat or barley </a:t>
            </a:r>
            <a:r>
              <a:rPr lang="en-GB" dirty="0">
                <a:solidFill>
                  <a:schemeClr val="tx1">
                    <a:lumMod val="50000"/>
                    <a:lumOff val="50000"/>
                  </a:schemeClr>
                </a:solidFill>
                <a:latin typeface="Arial" panose="020B0604020202020204" pitchFamily="34" charset="0"/>
                <a:cs typeface="Arial" panose="020B0604020202020204" pitchFamily="34" charset="0"/>
              </a:rPr>
              <a:t>(because heterosis and inbreeding depression is typically small in the latter). </a:t>
            </a:r>
          </a:p>
        </p:txBody>
      </p:sp>
      <p:sp>
        <p:nvSpPr>
          <p:cNvPr id="10" name="Textfeld 5">
            <a:extLst>
              <a:ext uri="{FF2B5EF4-FFF2-40B4-BE49-F238E27FC236}">
                <a16:creationId xmlns:a16="http://schemas.microsoft.com/office/drawing/2014/main" id="{526B8C97-E1AB-40EA-9D2D-480F8624145C}"/>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6162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23231"/>
            <a:ext cx="7243203" cy="6436293"/>
          </a:xfrm>
          <a:prstGeom prst="rect">
            <a:avLst/>
          </a:prstGeom>
          <a:effectLst>
            <a:outerShdw blurRad="50800" dist="38100" dir="2700000" algn="tl" rotWithShape="0">
              <a:prstClr val="black">
                <a:alpha val="40000"/>
              </a:prstClr>
            </a:outerShdw>
          </a:effectLst>
        </p:spPr>
      </p:pic>
      <p:sp>
        <p:nvSpPr>
          <p:cNvPr id="4" name="Rechteck 3"/>
          <p:cNvSpPr/>
          <p:nvPr/>
        </p:nvSpPr>
        <p:spPr>
          <a:xfrm>
            <a:off x="5764494" y="2869809"/>
            <a:ext cx="1294890" cy="3400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p:cNvSpPr txBox="1"/>
          <p:nvPr/>
        </p:nvSpPr>
        <p:spPr>
          <a:xfrm>
            <a:off x="6197850" y="705499"/>
            <a:ext cx="5922498" cy="60016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Data from a polygenic trait, plant height, in the cross-fertilizing species </a:t>
            </a:r>
            <a:r>
              <a:rPr lang="en-GB" i="1" dirty="0">
                <a:latin typeface="Arial" panose="020B0604020202020204" pitchFamily="34" charset="0"/>
                <a:cs typeface="Arial" panose="020B0604020202020204" pitchFamily="34" charset="0"/>
              </a:rPr>
              <a:t>Secale cereale</a:t>
            </a:r>
            <a:r>
              <a:rPr lang="en-GB" dirty="0">
                <a:latin typeface="Arial" panose="020B0604020202020204" pitchFamily="34" charset="0"/>
                <a:cs typeface="Arial" panose="020B0604020202020204" pitchFamily="34" charset="0"/>
              </a:rPr>
              <a:t>. According to the Metric Model, the increase in plant height from parental mean to F1 is described by the </a:t>
            </a:r>
            <a:r>
              <a:rPr lang="en-GB" dirty="0">
                <a:solidFill>
                  <a:srgbClr val="0000FF"/>
                </a:solidFill>
                <a:latin typeface="Arial" panose="020B0604020202020204" pitchFamily="34" charset="0"/>
                <a:cs typeface="Arial" panose="020B0604020202020204" pitchFamily="34" charset="0"/>
              </a:rPr>
              <a:t>addition</a:t>
            </a:r>
            <a:r>
              <a:rPr lang="en-GB" dirty="0">
                <a:latin typeface="Arial" panose="020B0604020202020204" pitchFamily="34" charset="0"/>
                <a:cs typeface="Arial" panose="020B0604020202020204" pitchFamily="34" charset="0"/>
              </a:rPr>
              <a:t> of the </a:t>
            </a:r>
            <a:r>
              <a:rPr lang="en-GB" dirty="0" err="1">
                <a:solidFill>
                  <a:srgbClr val="0000FF"/>
                </a:solidFill>
                <a:latin typeface="Arial" panose="020B0604020202020204" pitchFamily="34" charset="0"/>
                <a:cs typeface="Arial" panose="020B0604020202020204" pitchFamily="34" charset="0"/>
              </a:rPr>
              <a:t>domi-nance</a:t>
            </a:r>
            <a:r>
              <a:rPr lang="en-GB" dirty="0">
                <a:solidFill>
                  <a:srgbClr val="0000FF"/>
                </a:solidFill>
                <a:latin typeface="Arial" panose="020B0604020202020204" pitchFamily="34" charset="0"/>
                <a:cs typeface="Arial" panose="020B0604020202020204" pitchFamily="34" charset="0"/>
              </a:rPr>
              <a:t> effects</a:t>
            </a:r>
            <a:r>
              <a:rPr lang="en-GB" dirty="0">
                <a:latin typeface="Arial" panose="020B0604020202020204" pitchFamily="34" charset="0"/>
                <a:cs typeface="Arial" panose="020B0604020202020204" pitchFamily="34" charset="0"/>
              </a:rPr>
              <a:t> of the trait-’controlling’ loci; ‘</a:t>
            </a:r>
            <a:r>
              <a:rPr lang="en-GB" dirty="0" err="1">
                <a:latin typeface="Arial" panose="020B0604020202020204" pitchFamily="34" charset="0"/>
                <a:cs typeface="Arial" panose="020B0604020202020204" pitchFamily="34" charset="0"/>
              </a:rPr>
              <a:t>c</a:t>
            </a:r>
            <a:r>
              <a:rPr lang="en-GB" dirty="0" err="1">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 for F1 instead of ‘c’ for the parental mean. F2-mean is c + ½ d (summing across loci). The model’s data fits well to the finding (</a:t>
            </a:r>
            <a:r>
              <a:rPr lang="en-GB" dirty="0">
                <a:solidFill>
                  <a:srgbClr val="FF0000"/>
                </a:solidFill>
                <a:latin typeface="Arial" panose="020B0604020202020204" pitchFamily="34" charset="0"/>
                <a:cs typeface="Arial" panose="020B0604020202020204" pitchFamily="34" charset="0"/>
              </a:rPr>
              <a:t>18.7</a:t>
            </a:r>
            <a:r>
              <a:rPr lang="en-GB" dirty="0">
                <a:latin typeface="Arial" panose="020B0604020202020204" pitchFamily="34" charset="0"/>
                <a:cs typeface="Arial" panose="020B0604020202020204" pitchFamily="34" charset="0"/>
              </a:rPr>
              <a:t>cm is about ½ ∙ </a:t>
            </a:r>
            <a:r>
              <a:rPr lang="en-GB" dirty="0">
                <a:solidFill>
                  <a:srgbClr val="FF0000"/>
                </a:solidFill>
                <a:latin typeface="Arial" panose="020B0604020202020204" pitchFamily="34" charset="0"/>
                <a:cs typeface="Arial" panose="020B0604020202020204" pitchFamily="34" charset="0"/>
              </a:rPr>
              <a:t>38.0</a:t>
            </a:r>
            <a:r>
              <a:rPr lang="en-GB" dirty="0">
                <a:latin typeface="Arial" panose="020B0604020202020204" pitchFamily="34" charset="0"/>
                <a:cs typeface="Arial" panose="020B0604020202020204" pitchFamily="34" charset="0"/>
              </a:rPr>
              <a:t> cm).</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variation among the P1 and among the P2 plants </a:t>
            </a:r>
            <a:r>
              <a:rPr lang="en-GB" i="1" dirty="0">
                <a:latin typeface="Arial" panose="020B0604020202020204" pitchFamily="34" charset="0"/>
                <a:cs typeface="Arial" panose="020B0604020202020204" pitchFamily="34" charset="0"/>
              </a:rPr>
              <a:t>et cetera </a:t>
            </a:r>
            <a:r>
              <a:rPr lang="en-GB" dirty="0">
                <a:latin typeface="Arial" panose="020B0604020202020204" pitchFamily="34" charset="0"/>
                <a:cs typeface="Arial" panose="020B0604020202020204" pitchFamily="34" charset="0"/>
              </a:rPr>
              <a:t>is due to experimental error &amp; (micro-) environ-</a:t>
            </a:r>
            <a:r>
              <a:rPr lang="en-GB" dirty="0" err="1">
                <a:latin typeface="Arial" panose="020B0604020202020204" pitchFamily="34" charset="0"/>
                <a:cs typeface="Arial" panose="020B0604020202020204" pitchFamily="34" charset="0"/>
              </a:rPr>
              <a:t>ment</a:t>
            </a:r>
            <a:r>
              <a:rPr lang="en-GB" dirty="0">
                <a:latin typeface="Arial" panose="020B0604020202020204" pitchFamily="34" charset="0"/>
                <a:cs typeface="Arial" panose="020B0604020202020204" pitchFamily="34" charset="0"/>
              </a:rPr>
              <a:t> impact. This variance seems higher in the homo-</a:t>
            </a:r>
            <a:r>
              <a:rPr lang="en-GB" dirty="0" err="1">
                <a:latin typeface="Arial" panose="020B0604020202020204" pitchFamily="34" charset="0"/>
                <a:cs typeface="Arial" panose="020B0604020202020204" pitchFamily="34" charset="0"/>
              </a:rPr>
              <a:t>zygous</a:t>
            </a:r>
            <a:r>
              <a:rPr lang="en-GB" dirty="0">
                <a:latin typeface="Arial" panose="020B0604020202020204" pitchFamily="34" charset="0"/>
                <a:cs typeface="Arial" panose="020B0604020202020204" pitchFamily="34" charset="0"/>
              </a:rPr>
              <a:t> parents than in the (more vigorous) F1. The </a:t>
            </a:r>
            <a:r>
              <a:rPr lang="en-GB" dirty="0" err="1">
                <a:latin typeface="Arial" panose="020B0604020202020204" pitchFamily="34" charset="0"/>
                <a:cs typeface="Arial" panose="020B0604020202020204" pitchFamily="34" charset="0"/>
              </a:rPr>
              <a:t>vari-ation</a:t>
            </a:r>
            <a:r>
              <a:rPr lang="en-GB" dirty="0">
                <a:latin typeface="Arial" panose="020B0604020202020204" pitchFamily="34" charset="0"/>
                <a:cs typeface="Arial" panose="020B0604020202020204" pitchFamily="34" charset="0"/>
              </a:rPr>
              <a:t> within F2 is very large. That variation is the sum of error, (micro-)environmental impact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genetic variance from segregation. One could test whether the variance in F2 was significantly higher than in the non-</a:t>
            </a:r>
            <a:r>
              <a:rPr lang="en-GB" dirty="0" err="1">
                <a:latin typeface="Arial" panose="020B0604020202020204" pitchFamily="34" charset="0"/>
                <a:cs typeface="Arial" panose="020B0604020202020204" pitchFamily="34" charset="0"/>
              </a:rPr>
              <a:t>segrega</a:t>
            </a:r>
            <a:r>
              <a:rPr lang="en-GB" dirty="0">
                <a:latin typeface="Arial" panose="020B0604020202020204" pitchFamily="34" charset="0"/>
                <a:cs typeface="Arial" panose="020B0604020202020204" pitchFamily="34" charset="0"/>
              </a:rPr>
              <a:t>-ting generations, checking for genetic segregation in F2.</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variances in non-segregating generations as ‘check’ minus the variance in F2 allows to ~separate the genetic share in F2 from its non-genetic share. </a:t>
            </a:r>
          </a:p>
        </p:txBody>
      </p:sp>
      <p:sp>
        <p:nvSpPr>
          <p:cNvPr id="6" name="Textfeld 133"/>
          <p:cNvSpPr txBox="1"/>
          <p:nvPr/>
        </p:nvSpPr>
        <p:spPr>
          <a:xfrm>
            <a:off x="78615" y="29240"/>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Generations Means Analyses</a:t>
            </a:r>
            <a:r>
              <a:rPr lang="en-GB" sz="2400" dirty="0">
                <a:latin typeface="Arial" panose="020B0604020202020204" pitchFamily="34" charset="0"/>
                <a:cs typeface="Arial" panose="020B0604020202020204" pitchFamily="34" charset="0"/>
              </a:rPr>
              <a:t> based on experimental data from rye (</a:t>
            </a:r>
            <a:r>
              <a:rPr lang="en-GB" sz="2400" i="1" dirty="0" err="1">
                <a:latin typeface="Arial" panose="020B0604020202020204" pitchFamily="34" charset="0"/>
                <a:cs typeface="Arial" panose="020B0604020202020204" pitchFamily="34" charset="0"/>
              </a:rPr>
              <a:t>Secale</a:t>
            </a:r>
            <a:r>
              <a:rPr lang="en-GB" sz="2400" i="1" dirty="0">
                <a:latin typeface="Arial" panose="020B0604020202020204" pitchFamily="34" charset="0"/>
                <a:cs typeface="Arial" panose="020B0604020202020204" pitchFamily="34" charset="0"/>
              </a:rPr>
              <a:t> </a:t>
            </a:r>
            <a:r>
              <a:rPr lang="en-GB" sz="2400" i="1" dirty="0" err="1">
                <a:latin typeface="Arial" panose="020B0604020202020204" pitchFamily="34" charset="0"/>
                <a:cs typeface="Arial" panose="020B0604020202020204" pitchFamily="34" charset="0"/>
              </a:rPr>
              <a:t>cereale</a:t>
            </a:r>
            <a:r>
              <a:rPr lang="en-GB" sz="2400" dirty="0">
                <a:latin typeface="Arial" panose="020B0604020202020204" pitchFamily="34" charset="0"/>
                <a:cs typeface="Arial" panose="020B0604020202020204" pitchFamily="34" charset="0"/>
              </a:rPr>
              <a:t>)</a:t>
            </a:r>
          </a:p>
        </p:txBody>
      </p:sp>
      <p:sp>
        <p:nvSpPr>
          <p:cNvPr id="7" name="TextBox 6"/>
          <p:cNvSpPr txBox="1"/>
          <p:nvPr/>
        </p:nvSpPr>
        <p:spPr>
          <a:xfrm rot="16200000">
            <a:off x="-608035" y="1597842"/>
            <a:ext cx="198434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Frequency [%]</a:t>
            </a:r>
          </a:p>
        </p:txBody>
      </p:sp>
      <p:cxnSp>
        <p:nvCxnSpPr>
          <p:cNvPr id="9" name="Straight Arrow Connector 8"/>
          <p:cNvCxnSpPr/>
          <p:nvPr/>
        </p:nvCxnSpPr>
        <p:spPr>
          <a:xfrm>
            <a:off x="2683933" y="3022600"/>
            <a:ext cx="2197100" cy="4233"/>
          </a:xfrm>
          <a:prstGeom prst="straightConnector1">
            <a:avLst/>
          </a:prstGeom>
          <a:ln w="254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14128" y="3108235"/>
            <a:ext cx="1524000"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de-DE" dirty="0" err="1">
                <a:latin typeface="Arial" panose="020B0604020202020204" pitchFamily="34" charset="0"/>
                <a:cs typeface="Arial" panose="020B0604020202020204" pitchFamily="34" charset="0"/>
              </a:rPr>
              <a:t>Heterosis</a:t>
            </a:r>
            <a:endParaRPr lang="en-GB" dirty="0">
              <a:latin typeface="Arial" panose="020B0604020202020204" pitchFamily="34" charset="0"/>
              <a:cs typeface="Arial" panose="020B0604020202020204" pitchFamily="34" charset="0"/>
            </a:endParaRPr>
          </a:p>
        </p:txBody>
      </p:sp>
      <p:sp>
        <p:nvSpPr>
          <p:cNvPr id="11" name="Textfeld 5">
            <a:extLst>
              <a:ext uri="{FF2B5EF4-FFF2-40B4-BE49-F238E27FC236}">
                <a16:creationId xmlns:a16="http://schemas.microsoft.com/office/drawing/2014/main" id="{7B97E71A-C0CA-4DF5-996B-5CD74286FB49}"/>
              </a:ext>
            </a:extLst>
          </p:cNvPr>
          <p:cNvSpPr txBox="1"/>
          <p:nvPr/>
        </p:nvSpPr>
        <p:spPr>
          <a:xfrm>
            <a:off x="0" y="6396335"/>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537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fltVal val="0"/>
                                          </p:val>
                                        </p:tav>
                                        <p:tav tm="100000">
                                          <p:val>
                                            <p:strVal val="#ppt_w"/>
                                          </p:val>
                                        </p:tav>
                                      </p:tavLst>
                                    </p:anim>
                                    <p:anim calcmode="lin" valueType="num">
                                      <p:cBhvr>
                                        <p:cTn id="8" dur="2000" fill="hold"/>
                                        <p:tgtEl>
                                          <p:spTgt spid="9"/>
                                        </p:tgtEl>
                                        <p:attrNameLst>
                                          <p:attrName>ppt_h</p:attrName>
                                        </p:attrNameLst>
                                      </p:cBhvr>
                                      <p:tavLst>
                                        <p:tav tm="0">
                                          <p:val>
                                            <p:fltVal val="0"/>
                                          </p:val>
                                        </p:tav>
                                        <p:tav tm="100000">
                                          <p:val>
                                            <p:strVal val="#ppt_h"/>
                                          </p:val>
                                        </p:tav>
                                      </p:tavLst>
                                    </p:anim>
                                    <p:anim calcmode="lin" valueType="num">
                                      <p:cBhvr>
                                        <p:cTn id="9" dur="2000" fill="hold"/>
                                        <p:tgtEl>
                                          <p:spTgt spid="9"/>
                                        </p:tgtEl>
                                        <p:attrNameLst>
                                          <p:attrName>style.rotation</p:attrName>
                                        </p:attrNameLst>
                                      </p:cBhvr>
                                      <p:tavLst>
                                        <p:tav tm="0">
                                          <p:val>
                                            <p:fltVal val="90"/>
                                          </p:val>
                                        </p:tav>
                                        <p:tav tm="100000">
                                          <p:val>
                                            <p:fltVal val="0"/>
                                          </p:val>
                                        </p:tav>
                                      </p:tavLst>
                                    </p:anim>
                                    <p:animEffect transition="in" filter="fade">
                                      <p:cBhvr>
                                        <p:cTn id="10" dur="2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2000" fill="hold"/>
                                        <p:tgtEl>
                                          <p:spTgt spid="10"/>
                                        </p:tgtEl>
                                        <p:attrNameLst>
                                          <p:attrName>ppt_w</p:attrName>
                                        </p:attrNameLst>
                                      </p:cBhvr>
                                      <p:tavLst>
                                        <p:tav tm="0">
                                          <p:val>
                                            <p:fltVal val="0"/>
                                          </p:val>
                                        </p:tav>
                                        <p:tav tm="100000">
                                          <p:val>
                                            <p:strVal val="#ppt_w"/>
                                          </p:val>
                                        </p:tav>
                                      </p:tavLst>
                                    </p:anim>
                                    <p:anim calcmode="lin" valueType="num">
                                      <p:cBhvr>
                                        <p:cTn id="14" dur="2000" fill="hold"/>
                                        <p:tgtEl>
                                          <p:spTgt spid="10"/>
                                        </p:tgtEl>
                                        <p:attrNameLst>
                                          <p:attrName>ppt_h</p:attrName>
                                        </p:attrNameLst>
                                      </p:cBhvr>
                                      <p:tavLst>
                                        <p:tav tm="0">
                                          <p:val>
                                            <p:fltVal val="0"/>
                                          </p:val>
                                        </p:tav>
                                        <p:tav tm="100000">
                                          <p:val>
                                            <p:strVal val="#ppt_h"/>
                                          </p:val>
                                        </p:tav>
                                      </p:tavLst>
                                    </p:anim>
                                    <p:anim calcmode="lin" valueType="num">
                                      <p:cBhvr>
                                        <p:cTn id="15" dur="2000" fill="hold"/>
                                        <p:tgtEl>
                                          <p:spTgt spid="10"/>
                                        </p:tgtEl>
                                        <p:attrNameLst>
                                          <p:attrName>style.rotation</p:attrName>
                                        </p:attrNameLst>
                                      </p:cBhvr>
                                      <p:tavLst>
                                        <p:tav tm="0">
                                          <p:val>
                                            <p:fltVal val="90"/>
                                          </p:val>
                                        </p:tav>
                                        <p:tav tm="100000">
                                          <p:val>
                                            <p:fltVal val="0"/>
                                          </p:val>
                                        </p:tav>
                                      </p:tavLst>
                                    </p:anim>
                                    <p:animEffect transition="in" filter="fade">
                                      <p:cBhvr>
                                        <p:cTn id="1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5878" y="550936"/>
            <a:ext cx="5004000" cy="6250931"/>
          </a:xfrm>
          <a:prstGeom prst="rect">
            <a:avLst/>
          </a:prstGeom>
          <a:effectLst>
            <a:outerShdw blurRad="50800" dist="38100" dir="2700000" algn="tl" rotWithShape="0">
              <a:prstClr val="black">
                <a:alpha val="40000"/>
              </a:prstClr>
            </a:outerShdw>
          </a:effectLst>
        </p:spPr>
      </p:pic>
      <p:sp>
        <p:nvSpPr>
          <p:cNvPr id="4" name="Textfeld 3"/>
          <p:cNvSpPr txBox="1"/>
          <p:nvPr/>
        </p:nvSpPr>
        <p:spPr>
          <a:xfrm>
            <a:off x="5236633" y="614096"/>
            <a:ext cx="6886823" cy="39703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As seen above, the expectation for the average value of the two back-crosses B1 and B2 is the same as the expectation for the F2-generation.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Here, the experimental results does not contradict that </a:t>
            </a:r>
            <a:r>
              <a:rPr lang="en-GB" dirty="0" err="1">
                <a:latin typeface="Arial" panose="020B0604020202020204" pitchFamily="34" charset="0"/>
                <a:cs typeface="Arial" panose="020B0604020202020204" pitchFamily="34" charset="0"/>
              </a:rPr>
              <a:t>expec-tation</a:t>
            </a:r>
            <a:r>
              <a:rPr lang="en-GB" dirty="0">
                <a:latin typeface="Arial" panose="020B0604020202020204" pitchFamily="34" charset="0"/>
                <a:cs typeface="Arial" panose="020B0604020202020204" pitchFamily="34" charset="0"/>
              </a:rPr>
              <a:t>, the difference between the </a:t>
            </a:r>
            <a:r>
              <a:rPr lang="en-GB" dirty="0">
                <a:solidFill>
                  <a:srgbClr val="FF0000"/>
                </a:solidFill>
                <a:latin typeface="Arial" panose="020B0604020202020204" pitchFamily="34" charset="0"/>
                <a:cs typeface="Arial" panose="020B0604020202020204" pitchFamily="34" charset="0"/>
              </a:rPr>
              <a:t>102.5cm</a:t>
            </a:r>
            <a:r>
              <a:rPr lang="en-GB" dirty="0">
                <a:latin typeface="Arial" panose="020B0604020202020204" pitchFamily="34" charset="0"/>
                <a:cs typeface="Arial" panose="020B0604020202020204" pitchFamily="34" charset="0"/>
              </a:rPr>
              <a:t> average plant height of the F2-plants and </a:t>
            </a:r>
            <a:r>
              <a:rPr lang="en-GB" dirty="0">
                <a:solidFill>
                  <a:srgbClr val="FF0000"/>
                </a:solidFill>
                <a:latin typeface="Arial" panose="020B0604020202020204" pitchFamily="34" charset="0"/>
                <a:cs typeface="Arial" panose="020B0604020202020204" pitchFamily="34" charset="0"/>
              </a:rPr>
              <a:t>101.7cm</a:t>
            </a:r>
            <a:r>
              <a:rPr lang="en-GB" dirty="0">
                <a:latin typeface="Arial" panose="020B0604020202020204" pitchFamily="34" charset="0"/>
                <a:cs typeface="Arial" panose="020B0604020202020204" pitchFamily="34" charset="0"/>
              </a:rPr>
              <a:t> average plant height of the two back-crosses is negligible and statistically not significantly different from zero.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Of course: This does not prove that biology works according to the Algebra of the F∞ model. </a:t>
            </a:r>
            <a:r>
              <a:rPr lang="en-GB" dirty="0">
                <a:solidFill>
                  <a:srgbClr val="0000FF"/>
                </a:solidFill>
                <a:latin typeface="Arial" panose="020B0604020202020204" pitchFamily="34" charset="0"/>
                <a:cs typeface="Arial" panose="020B0604020202020204" pitchFamily="34" charset="0"/>
              </a:rPr>
              <a:t>It just says that</a:t>
            </a:r>
            <a:r>
              <a:rPr lang="en-GB" dirty="0">
                <a:latin typeface="Arial" panose="020B0604020202020204" pitchFamily="34" charset="0"/>
                <a:cs typeface="Arial" panose="020B0604020202020204" pitchFamily="34" charset="0"/>
              </a:rPr>
              <a:t>, so far so good, </a:t>
            </a:r>
            <a:r>
              <a:rPr lang="en-GB" dirty="0">
                <a:solidFill>
                  <a:srgbClr val="0000FF"/>
                </a:solidFill>
                <a:latin typeface="Arial" panose="020B0604020202020204" pitchFamily="34" charset="0"/>
                <a:cs typeface="Arial" panose="020B0604020202020204" pitchFamily="34" charset="0"/>
              </a:rPr>
              <a:t>the Metric Model allows reasonable predictions and may be a </a:t>
            </a:r>
            <a:r>
              <a:rPr lang="en-GB" dirty="0">
                <a:solidFill>
                  <a:srgbClr val="C00000"/>
                </a:solidFill>
                <a:latin typeface="Arial" panose="020B0604020202020204" pitchFamily="34" charset="0"/>
                <a:cs typeface="Arial" panose="020B0604020202020204" pitchFamily="34" charset="0"/>
              </a:rPr>
              <a:t>simple, useful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tool</a:t>
            </a:r>
            <a:r>
              <a:rPr lang="en-GB" dirty="0">
                <a:latin typeface="Arial" panose="020B0604020202020204" pitchFamily="34" charset="0"/>
                <a:cs typeface="Arial" panose="020B0604020202020204" pitchFamily="34" charset="0"/>
              </a:rPr>
              <a:t>.</a:t>
            </a:r>
          </a:p>
        </p:txBody>
      </p:sp>
      <p:sp>
        <p:nvSpPr>
          <p:cNvPr id="5" name="Textfeld 133"/>
          <p:cNvSpPr txBox="1"/>
          <p:nvPr/>
        </p:nvSpPr>
        <p:spPr>
          <a:xfrm>
            <a:off x="78615" y="29240"/>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Generations Means Analyses</a:t>
            </a:r>
            <a:r>
              <a:rPr lang="en-GB" sz="2400" dirty="0">
                <a:latin typeface="Arial" panose="020B0604020202020204" pitchFamily="34" charset="0"/>
                <a:cs typeface="Arial" panose="020B0604020202020204" pitchFamily="34" charset="0"/>
              </a:rPr>
              <a:t> based on experimental data from rye</a:t>
            </a:r>
          </a:p>
        </p:txBody>
      </p:sp>
      <p:sp>
        <p:nvSpPr>
          <p:cNvPr id="6" name="TextBox 5"/>
          <p:cNvSpPr txBox="1"/>
          <p:nvPr/>
        </p:nvSpPr>
        <p:spPr>
          <a:xfrm>
            <a:off x="3096705" y="876696"/>
            <a:ext cx="144230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Plant height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winter rye</a:t>
            </a:r>
          </a:p>
        </p:txBody>
      </p:sp>
      <p:sp>
        <p:nvSpPr>
          <p:cNvPr id="7" name="Rectangle 6"/>
          <p:cNvSpPr/>
          <p:nvPr/>
        </p:nvSpPr>
        <p:spPr>
          <a:xfrm>
            <a:off x="4062953" y="2347274"/>
            <a:ext cx="947393" cy="164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rot="16200000">
            <a:off x="-768287" y="1597842"/>
            <a:ext cx="198434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Frequency [%]</a:t>
            </a:r>
          </a:p>
        </p:txBody>
      </p:sp>
      <p:pic>
        <p:nvPicPr>
          <p:cNvPr id="10" name="Picture 9"/>
          <p:cNvPicPr>
            <a:picLocks noChangeAspect="1"/>
          </p:cNvPicPr>
          <p:nvPr/>
        </p:nvPicPr>
        <p:blipFill>
          <a:blip r:embed="rId3"/>
          <a:stretch>
            <a:fillRect/>
          </a:stretch>
        </p:blipFill>
        <p:spPr>
          <a:xfrm>
            <a:off x="5236633" y="4707605"/>
            <a:ext cx="2637367" cy="2085473"/>
          </a:xfrm>
          <a:prstGeom prst="rect">
            <a:avLst/>
          </a:prstGeom>
          <a:effectLst>
            <a:outerShdw blurRad="50800" dist="38100" dir="2700000" algn="tl" rotWithShape="0">
              <a:prstClr val="black">
                <a:alpha val="40000"/>
              </a:prstClr>
            </a:outerShdw>
          </a:effectLst>
        </p:spPr>
      </p:pic>
      <p:sp>
        <p:nvSpPr>
          <p:cNvPr id="11" name="TextBox 10"/>
          <p:cNvSpPr txBox="1"/>
          <p:nvPr/>
        </p:nvSpPr>
        <p:spPr>
          <a:xfrm>
            <a:off x="7548032" y="4707605"/>
            <a:ext cx="1582651"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a:t>
            </a:r>
            <a:r>
              <a:rPr lang="de-DE" dirty="0">
                <a:solidFill>
                  <a:srgbClr val="C00000"/>
                </a:solidFill>
                <a:latin typeface="Arial" panose="020B0604020202020204" pitchFamily="34" charset="0"/>
                <a:cs typeface="Arial" panose="020B0604020202020204" pitchFamily="34" charset="0"/>
              </a:rPr>
              <a:t>A </a:t>
            </a:r>
            <a:r>
              <a:rPr lang="de-DE" dirty="0" err="1">
                <a:solidFill>
                  <a:srgbClr val="C00000"/>
                </a:solidFill>
                <a:latin typeface="Arial" panose="020B0604020202020204" pitchFamily="34" charset="0"/>
                <a:cs typeface="Arial" panose="020B0604020202020204" pitchFamily="34" charset="0"/>
              </a:rPr>
              <a:t>useful</a:t>
            </a:r>
            <a:r>
              <a:rPr lang="de-DE" dirty="0">
                <a:solidFill>
                  <a:srgbClr val="C00000"/>
                </a:solidFill>
                <a:latin typeface="Arial" panose="020B0604020202020204" pitchFamily="34" charset="0"/>
                <a:cs typeface="Arial" panose="020B0604020202020204" pitchFamily="34" charset="0"/>
              </a:rPr>
              <a:t> </a:t>
            </a:r>
            <a:r>
              <a:rPr lang="de-DE" dirty="0" err="1">
                <a:solidFill>
                  <a:srgbClr val="C00000"/>
                </a:solidFill>
                <a:latin typeface="Arial" panose="020B0604020202020204" pitchFamily="34" charset="0"/>
                <a:cs typeface="Arial" panose="020B0604020202020204" pitchFamily="34" charset="0"/>
              </a:rPr>
              <a:t>tool</a:t>
            </a:r>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12" name="Textfeld 5">
            <a:extLst>
              <a:ext uri="{FF2B5EF4-FFF2-40B4-BE49-F238E27FC236}">
                <a16:creationId xmlns:a16="http://schemas.microsoft.com/office/drawing/2014/main" id="{ADEE8FF4-37BF-45F5-89DB-DB4D0ABD606D}"/>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0690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5176538" y="576781"/>
            <a:ext cx="6865407" cy="406265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diagram covers the two backcross generations. You can decide for yourself whether you would expect greater or lesser variation between the individual plants within B1 or within B2 (</a:t>
            </a:r>
            <a:r>
              <a:rPr lang="en-GB" dirty="0">
                <a:solidFill>
                  <a:schemeClr val="tx1">
                    <a:lumMod val="50000"/>
                    <a:lumOff val="50000"/>
                  </a:schemeClr>
                </a:solidFill>
                <a:latin typeface="Arial" panose="020B0604020202020204" pitchFamily="34" charset="0"/>
                <a:cs typeface="Arial" panose="020B0604020202020204" pitchFamily="34" charset="0"/>
              </a:rPr>
              <a:t>or if taking the two together</a:t>
            </a:r>
            <a:r>
              <a:rPr lang="en-GB" dirty="0">
                <a:latin typeface="Arial" panose="020B0604020202020204" pitchFamily="34" charset="0"/>
                <a:cs typeface="Arial" panose="020B0604020202020204" pitchFamily="34" charset="0"/>
              </a:rPr>
              <a:t>) … when you compare this with the variance between the individual plants in the generation F2. </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see the dramatic difference between the discussion of a genetic model, where we assume ‘true’ genetic values ... and experimental data.</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experimental data, the mean per generation is only an estimate of the true value and suffers from experimental error. What would we expect to see if having analysed the RIL generation (F∞)? Which genetic conditions and facts would rather increase or decrease this variance? We come to these points later again.</a:t>
            </a:r>
          </a:p>
        </p:txBody>
      </p:sp>
      <p:pic>
        <p:nvPicPr>
          <p:cNvPr id="8" name="Picture 1"/>
          <p:cNvPicPr>
            <a:picLocks noChangeAspect="1"/>
          </p:cNvPicPr>
          <p:nvPr/>
        </p:nvPicPr>
        <p:blipFill>
          <a:blip r:embed="rId2"/>
          <a:stretch>
            <a:fillRect/>
          </a:stretch>
        </p:blipFill>
        <p:spPr>
          <a:xfrm>
            <a:off x="105878" y="550936"/>
            <a:ext cx="5004000" cy="6250931"/>
          </a:xfrm>
          <a:prstGeom prst="rect">
            <a:avLst/>
          </a:prstGeom>
          <a:effectLst>
            <a:outerShdw blurRad="50800" dist="38100" dir="2700000" algn="tl" rotWithShape="0">
              <a:prstClr val="black">
                <a:alpha val="40000"/>
              </a:prstClr>
            </a:outerShdw>
          </a:effectLst>
        </p:spPr>
      </p:pic>
      <p:sp>
        <p:nvSpPr>
          <p:cNvPr id="9" name="Textfeld 133"/>
          <p:cNvSpPr txBox="1"/>
          <p:nvPr/>
        </p:nvSpPr>
        <p:spPr>
          <a:xfrm>
            <a:off x="78615" y="29240"/>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Generations Means Analyses</a:t>
            </a:r>
            <a:r>
              <a:rPr lang="en-GB" sz="2400" dirty="0">
                <a:latin typeface="Arial" panose="020B0604020202020204" pitchFamily="34" charset="0"/>
                <a:cs typeface="Arial" panose="020B0604020202020204" pitchFamily="34" charset="0"/>
              </a:rPr>
              <a:t> based on experimental data from rye</a:t>
            </a:r>
          </a:p>
        </p:txBody>
      </p:sp>
      <p:sp>
        <p:nvSpPr>
          <p:cNvPr id="10" name="TextBox 9"/>
          <p:cNvSpPr txBox="1"/>
          <p:nvPr/>
        </p:nvSpPr>
        <p:spPr>
          <a:xfrm>
            <a:off x="3096705" y="876696"/>
            <a:ext cx="144230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Plant height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winter rye</a:t>
            </a:r>
          </a:p>
        </p:txBody>
      </p:sp>
      <p:sp>
        <p:nvSpPr>
          <p:cNvPr id="11" name="TextBox 10"/>
          <p:cNvSpPr txBox="1"/>
          <p:nvPr/>
        </p:nvSpPr>
        <p:spPr>
          <a:xfrm rot="16200000">
            <a:off x="-768287" y="1597842"/>
            <a:ext cx="198434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Frequency [%]</a:t>
            </a:r>
          </a:p>
        </p:txBody>
      </p:sp>
      <p:sp>
        <p:nvSpPr>
          <p:cNvPr id="12" name="Rectangle 11"/>
          <p:cNvSpPr/>
          <p:nvPr/>
        </p:nvSpPr>
        <p:spPr>
          <a:xfrm>
            <a:off x="4062953" y="2347274"/>
            <a:ext cx="947393" cy="164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a:blip r:embed="rId3"/>
          <a:stretch>
            <a:fillRect/>
          </a:stretch>
        </p:blipFill>
        <p:spPr>
          <a:xfrm>
            <a:off x="5176538" y="4706445"/>
            <a:ext cx="2082101" cy="2087089"/>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7170960" y="4705414"/>
            <a:ext cx="1626811"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a:t>
            </a:r>
            <a:r>
              <a:rPr lang="de-DE" dirty="0">
                <a:solidFill>
                  <a:srgbClr val="C00000"/>
                </a:solidFill>
                <a:latin typeface="Arial" panose="020B0604020202020204" pitchFamily="34" charset="0"/>
                <a:cs typeface="Arial" panose="020B0604020202020204" pitchFamily="34" charset="0"/>
              </a:rPr>
              <a:t>A </a:t>
            </a:r>
            <a:r>
              <a:rPr lang="de-DE" dirty="0" err="1">
                <a:solidFill>
                  <a:srgbClr val="C00000"/>
                </a:solidFill>
                <a:latin typeface="Arial" panose="020B0604020202020204" pitchFamily="34" charset="0"/>
                <a:cs typeface="Arial" panose="020B0604020202020204" pitchFamily="34" charset="0"/>
              </a:rPr>
              <a:t>useful</a:t>
            </a:r>
            <a:r>
              <a:rPr lang="de-DE" dirty="0">
                <a:solidFill>
                  <a:srgbClr val="C00000"/>
                </a:solidFill>
                <a:latin typeface="Arial" panose="020B0604020202020204" pitchFamily="34" charset="0"/>
                <a:cs typeface="Arial" panose="020B0604020202020204" pitchFamily="34" charset="0"/>
              </a:rPr>
              <a:t> </a:t>
            </a:r>
            <a:r>
              <a:rPr lang="de-DE" dirty="0" err="1">
                <a:solidFill>
                  <a:srgbClr val="C00000"/>
                </a:solidFill>
                <a:latin typeface="Arial" panose="020B0604020202020204" pitchFamily="34" charset="0"/>
                <a:cs typeface="Arial" panose="020B0604020202020204" pitchFamily="34" charset="0"/>
              </a:rPr>
              <a:t>tool</a:t>
            </a:r>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14" name="Textfeld 5">
            <a:extLst>
              <a:ext uri="{FF2B5EF4-FFF2-40B4-BE49-F238E27FC236}">
                <a16:creationId xmlns:a16="http://schemas.microsoft.com/office/drawing/2014/main" id="{93CC41F5-5D81-45EB-A523-4DC1760D9282}"/>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7525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133"/>
          <p:cNvSpPr txBox="1"/>
          <p:nvPr/>
        </p:nvSpPr>
        <p:spPr>
          <a:xfrm>
            <a:off x="78615" y="29240"/>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Generations Means Analyses</a:t>
            </a:r>
            <a:r>
              <a:rPr lang="en-GB" sz="2400" dirty="0">
                <a:latin typeface="Arial" panose="020B0604020202020204" pitchFamily="34" charset="0"/>
                <a:cs typeface="Arial" panose="020B0604020202020204" pitchFamily="34" charset="0"/>
              </a:rPr>
              <a:t> based on experimental data from rye</a:t>
            </a:r>
          </a:p>
        </p:txBody>
      </p:sp>
      <p:pic>
        <p:nvPicPr>
          <p:cNvPr id="7" name="Picture 1"/>
          <p:cNvPicPr>
            <a:picLocks noChangeAspect="1"/>
          </p:cNvPicPr>
          <p:nvPr/>
        </p:nvPicPr>
        <p:blipFill>
          <a:blip r:embed="rId2"/>
          <a:stretch>
            <a:fillRect/>
          </a:stretch>
        </p:blipFill>
        <p:spPr>
          <a:xfrm>
            <a:off x="105878" y="550936"/>
            <a:ext cx="5004000" cy="6250931"/>
          </a:xfrm>
          <a:prstGeom prst="rect">
            <a:avLst/>
          </a:prstGeom>
          <a:effectLst>
            <a:outerShdw blurRad="50800" dist="38100" dir="2700000" algn="tl" rotWithShape="0">
              <a:prstClr val="black">
                <a:alpha val="40000"/>
              </a:prstClr>
            </a:outerShdw>
          </a:effectLst>
        </p:spPr>
      </p:pic>
      <p:sp>
        <p:nvSpPr>
          <p:cNvPr id="8" name="TextBox 7"/>
          <p:cNvSpPr txBox="1"/>
          <p:nvPr/>
        </p:nvSpPr>
        <p:spPr>
          <a:xfrm>
            <a:off x="3096705" y="876696"/>
            <a:ext cx="144230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Plant height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winter rye</a:t>
            </a:r>
          </a:p>
        </p:txBody>
      </p:sp>
      <p:sp>
        <p:nvSpPr>
          <p:cNvPr id="9" name="TextBox 8"/>
          <p:cNvSpPr txBox="1"/>
          <p:nvPr/>
        </p:nvSpPr>
        <p:spPr>
          <a:xfrm rot="16200000">
            <a:off x="-768287" y="1597842"/>
            <a:ext cx="198434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Frequency [%]</a:t>
            </a:r>
          </a:p>
        </p:txBody>
      </p:sp>
      <p:sp>
        <p:nvSpPr>
          <p:cNvPr id="4" name="Textfeld 3"/>
          <p:cNvSpPr txBox="1"/>
          <p:nvPr/>
        </p:nvSpPr>
        <p:spPr>
          <a:xfrm>
            <a:off x="4977069" y="616074"/>
            <a:ext cx="7146387"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Since the Metric Model was launched, very many experiments have shown that it predicts the values of these generations quite well, even in case of obviously polygenic traits. At first glance, this </a:t>
            </a:r>
            <a:r>
              <a:rPr lang="en-GB" dirty="0">
                <a:solidFill>
                  <a:srgbClr val="0000FF"/>
                </a:solidFill>
                <a:latin typeface="Arial" panose="020B0604020202020204" pitchFamily="34" charset="0"/>
                <a:cs typeface="Arial" panose="020B0604020202020204" pitchFamily="34" charset="0"/>
              </a:rPr>
              <a:t>seems to imply that there is little or no epistasis</a:t>
            </a:r>
            <a:r>
              <a:rPr lang="en-GB" dirty="0">
                <a:latin typeface="Arial" panose="020B0604020202020204" pitchFamily="34" charset="0"/>
                <a:cs typeface="Arial" panose="020B0604020202020204" pitchFamily="34" charset="0"/>
              </a:rPr>
              <a:t>. Yet, summing up across loci, positive and negative effects of epistasis among the trait-controlling pairs-of-loci may more or less </a:t>
            </a:r>
            <a:r>
              <a:rPr lang="en-GB" dirty="0">
                <a:solidFill>
                  <a:srgbClr val="0000FF"/>
                </a:solidFill>
                <a:latin typeface="Arial" panose="020B0604020202020204" pitchFamily="34" charset="0"/>
                <a:cs typeface="Arial" panose="020B0604020202020204" pitchFamily="34" charset="0"/>
              </a:rPr>
              <a:t>cancel out each other</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Therefore:</a:t>
            </a:r>
          </a:p>
          <a:p>
            <a:r>
              <a:rPr lang="en-GB" dirty="0">
                <a:latin typeface="Arial" panose="020B0604020202020204" pitchFamily="34" charset="0"/>
                <a:cs typeface="Arial" panose="020B0604020202020204" pitchFamily="34" charset="0"/>
              </a:rPr>
              <a:t>Not finding major deviation from the model in polygenic traits (e.g. if F2 is not deviating from the mean of the two backcrosses)  ... this is not disproving the existence and importance of epistasis! </a:t>
            </a:r>
          </a:p>
          <a:p>
            <a:r>
              <a:rPr lang="en-GB" dirty="0">
                <a:latin typeface="Arial" panose="020B0604020202020204" pitchFamily="34" charset="0"/>
                <a:cs typeface="Arial" panose="020B0604020202020204" pitchFamily="34" charset="0"/>
              </a:rPr>
              <a:t>Yet, it shows that the model, as simple and dull as it is, is able to make meaningful predictions and is thus a </a:t>
            </a:r>
            <a:r>
              <a:rPr lang="en-GB" dirty="0">
                <a:solidFill>
                  <a:srgbClr val="C00000"/>
                </a:solidFill>
                <a:latin typeface="Arial" panose="020B0604020202020204" pitchFamily="34" charset="0"/>
                <a:cs typeface="Arial" panose="020B0604020202020204" pitchFamily="34" charset="0"/>
              </a:rPr>
              <a:t>useful tool </a:t>
            </a:r>
            <a:r>
              <a:rPr lang="en-GB" dirty="0">
                <a:latin typeface="Arial" panose="020B0604020202020204" pitchFamily="34" charset="0"/>
                <a:cs typeface="Arial" panose="020B0604020202020204" pitchFamily="34" charset="0"/>
              </a:rPr>
              <a:t>for Plant Breeding and Selection.</a:t>
            </a:r>
          </a:p>
        </p:txBody>
      </p:sp>
      <p:sp>
        <p:nvSpPr>
          <p:cNvPr id="10" name="Rectangle 9"/>
          <p:cNvSpPr/>
          <p:nvPr/>
        </p:nvSpPr>
        <p:spPr>
          <a:xfrm>
            <a:off x="4062953" y="2347274"/>
            <a:ext cx="947393" cy="164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a:blip r:embed="rId3"/>
          <a:stretch>
            <a:fillRect/>
          </a:stretch>
        </p:blipFill>
        <p:spPr>
          <a:xfrm>
            <a:off x="5250444" y="4651529"/>
            <a:ext cx="3990955" cy="2150337"/>
          </a:xfrm>
          <a:prstGeom prst="rect">
            <a:avLst/>
          </a:prstGeom>
          <a:effectLst>
            <a:outerShdw blurRad="50800" dist="38100" dir="2700000" algn="tl" rotWithShape="0">
              <a:prstClr val="black">
                <a:alpha val="40000"/>
              </a:prstClr>
            </a:outerShdw>
          </a:effectLst>
        </p:spPr>
      </p:pic>
      <p:sp>
        <p:nvSpPr>
          <p:cNvPr id="11" name="TextBox 10"/>
          <p:cNvSpPr txBox="1"/>
          <p:nvPr/>
        </p:nvSpPr>
        <p:spPr>
          <a:xfrm>
            <a:off x="7548033" y="4707605"/>
            <a:ext cx="1533824"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a:t>
            </a:r>
            <a:r>
              <a:rPr lang="de-DE" dirty="0">
                <a:solidFill>
                  <a:srgbClr val="C00000"/>
                </a:solidFill>
                <a:latin typeface="Arial" panose="020B0604020202020204" pitchFamily="34" charset="0"/>
                <a:cs typeface="Arial" panose="020B0604020202020204" pitchFamily="34" charset="0"/>
              </a:rPr>
              <a:t>A </a:t>
            </a:r>
            <a:r>
              <a:rPr lang="de-DE" dirty="0" err="1">
                <a:solidFill>
                  <a:srgbClr val="C00000"/>
                </a:solidFill>
                <a:latin typeface="Arial" panose="020B0604020202020204" pitchFamily="34" charset="0"/>
                <a:cs typeface="Arial" panose="020B0604020202020204" pitchFamily="34" charset="0"/>
              </a:rPr>
              <a:t>useful</a:t>
            </a:r>
            <a:r>
              <a:rPr lang="de-DE" dirty="0">
                <a:solidFill>
                  <a:srgbClr val="C00000"/>
                </a:solidFill>
                <a:latin typeface="Arial" panose="020B0604020202020204" pitchFamily="34" charset="0"/>
                <a:cs typeface="Arial" panose="020B0604020202020204" pitchFamily="34" charset="0"/>
              </a:rPr>
              <a:t> </a:t>
            </a:r>
            <a:r>
              <a:rPr lang="de-DE" dirty="0" err="1">
                <a:solidFill>
                  <a:srgbClr val="C00000"/>
                </a:solidFill>
                <a:latin typeface="Arial" panose="020B0604020202020204" pitchFamily="34" charset="0"/>
                <a:cs typeface="Arial" panose="020B0604020202020204" pitchFamily="34" charset="0"/>
              </a:rPr>
              <a:t>tool</a:t>
            </a:r>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12" name="Textfeld 5">
            <a:extLst>
              <a:ext uri="{FF2B5EF4-FFF2-40B4-BE49-F238E27FC236}">
                <a16:creationId xmlns:a16="http://schemas.microsoft.com/office/drawing/2014/main" id="{E3661248-E1FF-44FB-BFDD-270C62E84FF6}"/>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7441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246015" y="3360656"/>
            <a:ext cx="6870826" cy="330409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Table 7"/>
          <p:cNvGraphicFramePr>
            <a:graphicFrameLocks noGrp="1"/>
          </p:cNvGraphicFramePr>
          <p:nvPr>
            <p:extLst>
              <p:ext uri="{D42A27DB-BD31-4B8C-83A1-F6EECF244321}">
                <p14:modId xmlns:p14="http://schemas.microsoft.com/office/powerpoint/2010/main" val="438019106"/>
              </p:ext>
            </p:extLst>
          </p:nvPr>
        </p:nvGraphicFramePr>
        <p:xfrm>
          <a:off x="5486663" y="3563910"/>
          <a:ext cx="6513015" cy="300074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671000">
                  <a:extLst>
                    <a:ext uri="{9D8B030D-6E8A-4147-A177-3AD203B41FA5}">
                      <a16:colId xmlns:a16="http://schemas.microsoft.com/office/drawing/2014/main" val="2030116334"/>
                    </a:ext>
                  </a:extLst>
                </a:gridCol>
                <a:gridCol w="1951803">
                  <a:extLst>
                    <a:ext uri="{9D8B030D-6E8A-4147-A177-3AD203B41FA5}">
                      <a16:colId xmlns:a16="http://schemas.microsoft.com/office/drawing/2014/main" val="3313538568"/>
                    </a:ext>
                  </a:extLst>
                </a:gridCol>
                <a:gridCol w="1931813">
                  <a:extLst>
                    <a:ext uri="{9D8B030D-6E8A-4147-A177-3AD203B41FA5}">
                      <a16:colId xmlns:a16="http://schemas.microsoft.com/office/drawing/2014/main" val="2109778323"/>
                    </a:ext>
                  </a:extLst>
                </a:gridCol>
                <a:gridCol w="1958399">
                  <a:extLst>
                    <a:ext uri="{9D8B030D-6E8A-4147-A177-3AD203B41FA5}">
                      <a16:colId xmlns:a16="http://schemas.microsoft.com/office/drawing/2014/main" val="3972636294"/>
                    </a:ext>
                  </a:extLst>
                </a:gridCol>
              </a:tblGrid>
              <a:tr h="442332">
                <a:tc gridSpan="4">
                  <a:txBody>
                    <a:bodyPr/>
                    <a:lstStyle/>
                    <a:p>
                      <a:pPr algn="l">
                        <a:lnSpc>
                          <a:spcPct val="100000"/>
                        </a:lnSpc>
                        <a:spcAft>
                          <a:spcPts val="0"/>
                        </a:spcAft>
                      </a:pPr>
                      <a:r>
                        <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Remember:  We have seen this table recently.</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14106741"/>
                  </a:ext>
                </a:extLst>
              </a:tr>
              <a:tr h="340585">
                <a:tc rowSpan="2">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L2: </a:t>
                      </a:r>
                      <a:r>
                        <a:rPr lang="en-US" sz="1800" b="0" dirty="0" err="1">
                          <a:solidFill>
                            <a:schemeClr val="tx1"/>
                          </a:solidFill>
                          <a:effectLst/>
                          <a:latin typeface="Arial" panose="020B0604020202020204" pitchFamily="34" charset="0"/>
                          <a:cs typeface="Arial" panose="020B0604020202020204" pitchFamily="34" charset="0"/>
                        </a:rPr>
                        <a:t>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Locus1: </a:t>
                      </a:r>
                      <a:r>
                        <a:rPr lang="en-US" sz="1800" b="0" dirty="0" err="1">
                          <a:solidFill>
                            <a:schemeClr val="tx1"/>
                          </a:solidFill>
                          <a:effectLst/>
                          <a:latin typeface="Arial" panose="020B0604020202020204" pitchFamily="34" charset="0"/>
                          <a:cs typeface="Arial" panose="020B0604020202020204" pitchFamily="34" charset="0"/>
                        </a:rPr>
                        <a:t>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5361418"/>
                  </a:ext>
                </a:extLst>
              </a:tr>
              <a:tr h="340585">
                <a:tc vMerge="1">
                  <a:txBody>
                    <a:bodyPr/>
                    <a:lstStyle/>
                    <a:p>
                      <a:endParaRPr lang="en-GB"/>
                    </a:p>
                  </a:txBody>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4252445"/>
                  </a:ext>
                </a:extLst>
              </a:tr>
              <a:tr h="625746">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lnSpc>
                          <a:spcPct val="100000"/>
                        </a:lnSpc>
                        <a:spcAft>
                          <a:spcPts val="0"/>
                        </a:spcAft>
                      </a:pP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c</a:t>
                      </a:r>
                      <a:r>
                        <a:rPr lang="de-DE" sz="1800" b="0"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rgbClr val="0000FF"/>
                          </a:solidFill>
                          <a:effectLst/>
                          <a:latin typeface="Arial" panose="020B0604020202020204" pitchFamily="34" charset="0"/>
                          <a:ea typeface="Calibri" panose="020F0502020204030204" pitchFamily="34" charset="0"/>
                          <a:cs typeface="Arial" panose="020B0604020202020204" pitchFamily="34" charset="0"/>
                        </a:rPr>
                        <a:t>1</a:t>
                      </a:r>
                      <a:r>
                        <a:rPr lang="de-DE" sz="1800" b="0"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rgbClr val="0000FF"/>
                          </a:solidFill>
                          <a:effectLst/>
                          <a:latin typeface="Arial" panose="020B0604020202020204" pitchFamily="34" charset="0"/>
                          <a:ea typeface="Calibri" panose="020F0502020204030204" pitchFamily="34" charset="0"/>
                          <a:cs typeface="Arial" panose="020B0604020202020204" pitchFamily="34" charset="0"/>
                        </a:rPr>
                        <a:t>2</a:t>
                      </a:r>
                      <a:r>
                        <a:rPr lang="de-DE" sz="1800" b="0"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rgbClr val="0000FF"/>
                          </a:solidFill>
                          <a:effectLst/>
                          <a:latin typeface="Arial" panose="020B0604020202020204" pitchFamily="34" charset="0"/>
                          <a:ea typeface="Calibri" panose="020F0502020204030204" pitchFamily="34" charset="0"/>
                          <a:cs typeface="Arial" panose="020B0604020202020204" pitchFamily="34" charset="0"/>
                        </a:rPr>
                        <a:t>aa</a:t>
                      </a: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a:t>
                      </a:r>
                      <a:r>
                        <a:rPr lang="de-DE" sz="1800" b="0" baseline="-25000" dirty="0">
                          <a:solidFill>
                            <a:srgbClr val="0000FF"/>
                          </a:solidFill>
                          <a:effectLst/>
                          <a:latin typeface="Arial" panose="020B0604020202020204" pitchFamily="34" charset="0"/>
                          <a:ea typeface="Calibri" panose="020F0502020204030204" pitchFamily="34" charset="0"/>
                          <a:cs typeface="Arial" panose="020B0604020202020204" pitchFamily="34" charset="0"/>
                        </a:rPr>
                        <a:t>12</a:t>
                      </a:r>
                      <a:endParaRPr lang="en-GB" sz="1800" b="0" baseline="-2500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de-DE"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kern="12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da)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de-DE" sz="1800" b="0"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798129"/>
                  </a:ext>
                </a:extLst>
              </a:tr>
              <a:tr h="625746">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dd</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de-DE" sz="1800" b="0"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kern="12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de-DE"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5696617"/>
                  </a:ext>
                </a:extLst>
              </a:tr>
              <a:tr h="625746">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de-DE" sz="1800" b="0"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c</a:t>
                      </a:r>
                      <a:r>
                        <a:rPr lang="de-DE" sz="1800" b="0" kern="1200"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a</a:t>
                      </a:r>
                      <a:r>
                        <a:rPr lang="de-DE" sz="1800" b="0" kern="1200" baseline="-25000" dirty="0">
                          <a:solidFill>
                            <a:srgbClr val="0000FF"/>
                          </a:solidFill>
                          <a:effectLst/>
                          <a:latin typeface="Arial" panose="020B0604020202020204" pitchFamily="34" charset="0"/>
                          <a:ea typeface="Calibri" panose="020F0502020204030204" pitchFamily="34" charset="0"/>
                          <a:cs typeface="Arial" panose="020B0604020202020204" pitchFamily="34" charset="0"/>
                        </a:rPr>
                        <a:t>1</a:t>
                      </a:r>
                      <a:r>
                        <a:rPr lang="de-DE" sz="1800" b="0"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rgbClr val="0000FF"/>
                          </a:solidFill>
                          <a:effectLst/>
                          <a:latin typeface="Arial" panose="020B0604020202020204" pitchFamily="34" charset="0"/>
                          <a:ea typeface="Calibri" panose="020F0502020204030204" pitchFamily="34" charset="0"/>
                          <a:cs typeface="Arial" panose="020B0604020202020204" pitchFamily="34" charset="0"/>
                        </a:rPr>
                        <a:t>2</a:t>
                      </a:r>
                      <a:r>
                        <a:rPr lang="de-DE" sz="1800" b="0" kern="1200"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rgbClr val="0000FF"/>
                          </a:solidFill>
                          <a:effectLst/>
                          <a:latin typeface="Arial" panose="020B0604020202020204" pitchFamily="34" charset="0"/>
                          <a:ea typeface="Calibri" panose="020F0502020204030204" pitchFamily="34" charset="0"/>
                          <a:cs typeface="Arial" panose="020B0604020202020204" pitchFamily="34" charset="0"/>
                        </a:rPr>
                        <a:t>aa</a:t>
                      </a:r>
                      <a:r>
                        <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rPr>
                        <a:t>)</a:t>
                      </a:r>
                      <a:r>
                        <a:rPr lang="de-DE" sz="1800" b="0" kern="1200" baseline="-25000" dirty="0">
                          <a:solidFill>
                            <a:srgbClr val="0000FF"/>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2723102"/>
                  </a:ext>
                </a:extLst>
              </a:tr>
            </a:tbl>
          </a:graphicData>
        </a:graphic>
      </p:graphicFrame>
      <p:sp>
        <p:nvSpPr>
          <p:cNvPr id="8" name="Textfeld 133"/>
          <p:cNvSpPr txBox="1"/>
          <p:nvPr/>
        </p:nvSpPr>
        <p:spPr>
          <a:xfrm>
            <a:off x="72000" y="36000"/>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Generations Means Analyses with parameters for </a:t>
            </a:r>
            <a:r>
              <a:rPr lang="en-GB" sz="2400" dirty="0">
                <a:solidFill>
                  <a:srgbClr val="0000FF"/>
                </a:solidFill>
                <a:latin typeface="Arial" panose="020B0604020202020204" pitchFamily="34" charset="0"/>
                <a:cs typeface="Arial" panose="020B0604020202020204" pitchFamily="34" charset="0"/>
              </a:rPr>
              <a:t>pairs of loci </a:t>
            </a:r>
            <a:r>
              <a:rPr lang="en-GB" sz="2400" dirty="0">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epistasis</a:t>
            </a:r>
            <a:r>
              <a:rPr lang="en-GB" sz="2400" dirty="0">
                <a:latin typeface="Arial" panose="020B0604020202020204" pitchFamily="34" charset="0"/>
                <a:cs typeface="Arial" panose="020B0604020202020204" pitchFamily="34" charset="0"/>
              </a:rPr>
              <a:t>)</a:t>
            </a:r>
          </a:p>
        </p:txBody>
      </p:sp>
      <p:grpSp>
        <p:nvGrpSpPr>
          <p:cNvPr id="9" name="Group 8"/>
          <p:cNvGrpSpPr/>
          <p:nvPr/>
        </p:nvGrpSpPr>
        <p:grpSpPr>
          <a:xfrm>
            <a:off x="72000" y="405533"/>
            <a:ext cx="6149993" cy="6429375"/>
            <a:chOff x="72000" y="405533"/>
            <a:chExt cx="6149993" cy="6429375"/>
          </a:xfrm>
        </p:grpSpPr>
        <p:sp>
          <p:nvSpPr>
            <p:cNvPr id="3" name="Rectangle 2"/>
            <p:cNvSpPr/>
            <p:nvPr/>
          </p:nvSpPr>
          <p:spPr>
            <a:xfrm>
              <a:off x="72000" y="631596"/>
              <a:ext cx="4939645" cy="603315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Objekt 1"/>
            <p:cNvGraphicFramePr>
              <a:graphicFrameLocks noChangeAspect="1"/>
            </p:cNvGraphicFramePr>
            <p:nvPr>
              <p:extLst>
                <p:ext uri="{D42A27DB-BD31-4B8C-83A1-F6EECF244321}">
                  <p14:modId xmlns:p14="http://schemas.microsoft.com/office/powerpoint/2010/main" val="3115894340"/>
                </p:ext>
              </p:extLst>
            </p:nvPr>
          </p:nvGraphicFramePr>
          <p:xfrm>
            <a:off x="102180" y="405533"/>
            <a:ext cx="6119813" cy="6429375"/>
          </p:xfrm>
          <a:graphic>
            <a:graphicData uri="http://schemas.openxmlformats.org/presentationml/2006/ole">
              <mc:AlternateContent xmlns:mc="http://schemas.openxmlformats.org/markup-compatibility/2006">
                <mc:Choice xmlns:v="urn:schemas-microsoft-com:vml" Requires="v">
                  <p:oleObj spid="_x0000_s16556" name="Document" r:id="rId3" imgW="6120457" imgH="6428751" progId="Word.Document.12">
                    <p:link updateAutomatic="1"/>
                  </p:oleObj>
                </mc:Choice>
                <mc:Fallback>
                  <p:oleObj name="Document" r:id="rId3" imgW="6120457" imgH="6428751" progId="Word.Document.12">
                    <p:link updateAutomatic="1"/>
                    <p:pic>
                      <p:nvPicPr>
                        <p:cNvPr id="0" name=""/>
                        <p:cNvPicPr/>
                        <p:nvPr/>
                      </p:nvPicPr>
                      <p:blipFill>
                        <a:blip r:embed="rId4"/>
                        <a:stretch>
                          <a:fillRect/>
                        </a:stretch>
                      </p:blipFill>
                      <p:spPr>
                        <a:xfrm>
                          <a:off x="102180" y="405533"/>
                          <a:ext cx="6119813" cy="6429375"/>
                        </a:xfrm>
                        <a:prstGeom prst="rect">
                          <a:avLst/>
                        </a:prstGeom>
                      </p:spPr>
                    </p:pic>
                  </p:oleObj>
                </mc:Fallback>
              </mc:AlternateContent>
            </a:graphicData>
          </a:graphic>
        </p:graphicFrame>
        <p:sp>
          <p:nvSpPr>
            <p:cNvPr id="7" name="Rectangle 6"/>
            <p:cNvSpPr/>
            <p:nvPr/>
          </p:nvSpPr>
          <p:spPr>
            <a:xfrm>
              <a:off x="2271945" y="1761067"/>
              <a:ext cx="2641600" cy="4803583"/>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feld 5">
            <a:extLst>
              <a:ext uri="{FF2B5EF4-FFF2-40B4-BE49-F238E27FC236}">
                <a16:creationId xmlns:a16="http://schemas.microsoft.com/office/drawing/2014/main" id="{BC1CC9A5-7F44-474A-9F92-70DDB1526333}"/>
              </a:ext>
            </a:extLst>
          </p:cNvPr>
          <p:cNvSpPr txBox="1"/>
          <p:nvPr/>
        </p:nvSpPr>
        <p:spPr>
          <a:xfrm>
            <a:off x="11254818" y="283730"/>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sp>
        <p:nvSpPr>
          <p:cNvPr id="4" name="Textfeld 3"/>
          <p:cNvSpPr txBox="1"/>
          <p:nvPr/>
        </p:nvSpPr>
        <p:spPr>
          <a:xfrm>
            <a:off x="5406655" y="672474"/>
            <a:ext cx="6710186"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Here you see how epistatic effects may impact Generation Means. The minimum number of loci is used here: N=2. The parent P1 has both of the ‘capital-letter’ allele. Therefore, see below, P1 and P2, both realize </a:t>
            </a:r>
            <a:r>
              <a:rPr lang="en-GB"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dirty="0">
                <a:solidFill>
                  <a:srgbClr val="0000FF"/>
                </a:solidFill>
                <a:latin typeface="Arial" panose="020B0604020202020204" pitchFamily="34" charset="0"/>
                <a:ea typeface="Calibri" panose="020F0502020204030204" pitchFamily="34" charset="0"/>
                <a:cs typeface="Arial" panose="020B0604020202020204" pitchFamily="34" charset="0"/>
              </a:rPr>
              <a:t>(aa)</a:t>
            </a:r>
            <a:r>
              <a:rPr lang="en-GB" baseline="-25000" dirty="0">
                <a:solidFill>
                  <a:srgbClr val="0000FF"/>
                </a:solidFill>
                <a:latin typeface="Arial" panose="020B0604020202020204" pitchFamily="34" charset="0"/>
                <a:ea typeface="Calibri" panose="020F0502020204030204" pitchFamily="34" charset="0"/>
                <a:cs typeface="Arial" panose="020B0604020202020204" pitchFamily="34" charset="0"/>
              </a:rPr>
              <a:t>12</a:t>
            </a:r>
            <a:r>
              <a:rPr lang="en-GB" dirty="0">
                <a:latin typeface="Arial" panose="020B0604020202020204" pitchFamily="34" charset="0"/>
                <a:ea typeface="Calibri" panose="020F050202020403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this does neither imply that this (aa)</a:t>
            </a:r>
            <a:r>
              <a:rPr lang="en-GB" baseline="-25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12 </a:t>
            </a:r>
            <a:r>
              <a:rPr lang="en-GB"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effect is large or exists at all - nor that it is positive. It may be positive or negative. Anyway, oftentimes a positive impact such as on resistance or on plant height is a negative impact on plant susceptibility and plant shortness ;-)</a:t>
            </a:r>
          </a:p>
          <a:p>
            <a:r>
              <a:rPr lang="en-GB" dirty="0">
                <a:latin typeface="Arial" panose="020B0604020202020204" pitchFamily="34" charset="0"/>
                <a:ea typeface="Calibri" panose="020F0502020204030204" pitchFamily="34" charset="0"/>
                <a:cs typeface="Arial" panose="020B0604020202020204" pitchFamily="34" charset="0"/>
              </a:rPr>
              <a:t>cf. UNPLAB-PopGen_Ch-9[LD I]. Page 14 ff.</a:t>
            </a:r>
            <a:endParaRPr lang="en-GB"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3EAE22F-D954-4558-9990-3E50A39E0D2F}"/>
              </a:ext>
            </a:extLst>
          </p:cNvPr>
          <p:cNvSpPr txBox="1"/>
          <p:nvPr/>
        </p:nvSpPr>
        <p:spPr>
          <a:xfrm>
            <a:off x="5308555" y="2766882"/>
            <a:ext cx="448322" cy="523220"/>
          </a:xfrm>
          <a:prstGeom prst="rect">
            <a:avLst/>
          </a:prstGeom>
          <a:noFill/>
        </p:spPr>
        <p:txBody>
          <a:bodyPr wrap="square" rtlCol="0">
            <a:spAutoFit/>
          </a:bodyPr>
          <a:lstStyle/>
          <a:p>
            <a:r>
              <a:rPr lang="en-GB" sz="28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14" name="TextBox 13">
            <a:extLst>
              <a:ext uri="{FF2B5EF4-FFF2-40B4-BE49-F238E27FC236}">
                <a16:creationId xmlns:a16="http://schemas.microsoft.com/office/drawing/2014/main" id="{775431D5-25E8-4908-B3A3-FAED556D0095}"/>
              </a:ext>
            </a:extLst>
          </p:cNvPr>
          <p:cNvSpPr txBox="1"/>
          <p:nvPr/>
        </p:nvSpPr>
        <p:spPr>
          <a:xfrm>
            <a:off x="3694590" y="1050852"/>
            <a:ext cx="448322" cy="523220"/>
          </a:xfrm>
          <a:prstGeom prst="rect">
            <a:avLst/>
          </a:prstGeom>
          <a:noFill/>
        </p:spPr>
        <p:txBody>
          <a:bodyPr wrap="square" rtlCol="0">
            <a:spAutoFit/>
          </a:bodyPr>
          <a:lstStyle/>
          <a:p>
            <a:r>
              <a:rPr lang="en-GB" sz="28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15" name="Rectangle 14">
            <a:extLst>
              <a:ext uri="{FF2B5EF4-FFF2-40B4-BE49-F238E27FC236}">
                <a16:creationId xmlns:a16="http://schemas.microsoft.com/office/drawing/2014/main" id="{643ABB34-7F6C-445B-93C6-04FAFADCC997}"/>
              </a:ext>
            </a:extLst>
          </p:cNvPr>
          <p:cNvSpPr/>
          <p:nvPr/>
        </p:nvSpPr>
        <p:spPr>
          <a:xfrm>
            <a:off x="72000" y="3622090"/>
            <a:ext cx="4841545" cy="341790"/>
          </a:xfrm>
          <a:prstGeom prst="rect">
            <a:avLst/>
          </a:prstGeom>
          <a:noFill/>
          <a:ln w="9525">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16" name="Rectangle 15">
            <a:extLst>
              <a:ext uri="{FF2B5EF4-FFF2-40B4-BE49-F238E27FC236}">
                <a16:creationId xmlns:a16="http://schemas.microsoft.com/office/drawing/2014/main" id="{D889352E-78FE-4112-AF65-79FFEC3EB7FB}"/>
              </a:ext>
            </a:extLst>
          </p:cNvPr>
          <p:cNvSpPr/>
          <p:nvPr/>
        </p:nvSpPr>
        <p:spPr>
          <a:xfrm>
            <a:off x="8032295" y="5375428"/>
            <a:ext cx="1826357" cy="506026"/>
          </a:xfrm>
          <a:prstGeom prst="rect">
            <a:avLst/>
          </a:prstGeom>
          <a:noFill/>
          <a:ln w="9525">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Tree>
    <p:extLst>
      <p:ext uri="{BB962C8B-B14F-4D97-AF65-F5344CB8AC3E}">
        <p14:creationId xmlns:p14="http://schemas.microsoft.com/office/powerpoint/2010/main" val="2566891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AF7E4EF3-CC5D-49DC-8E8D-C126205F6378}"/>
              </a:ext>
            </a:extLst>
          </p:cNvPr>
          <p:cNvGrpSpPr/>
          <p:nvPr/>
        </p:nvGrpSpPr>
        <p:grpSpPr>
          <a:xfrm>
            <a:off x="128388" y="719087"/>
            <a:ext cx="4967457" cy="6097758"/>
            <a:chOff x="128388" y="719087"/>
            <a:chExt cx="4967457" cy="6097758"/>
          </a:xfrm>
        </p:grpSpPr>
        <p:sp>
          <p:nvSpPr>
            <p:cNvPr id="4" name="Rectangle 3">
              <a:extLst>
                <a:ext uri="{FF2B5EF4-FFF2-40B4-BE49-F238E27FC236}">
                  <a16:creationId xmlns:a16="http://schemas.microsoft.com/office/drawing/2014/main" id="{3187657B-B069-4B10-AE29-77494AF10872}"/>
                </a:ext>
              </a:extLst>
            </p:cNvPr>
            <p:cNvSpPr/>
            <p:nvPr/>
          </p:nvSpPr>
          <p:spPr>
            <a:xfrm>
              <a:off x="128388" y="719087"/>
              <a:ext cx="4625606" cy="593916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Object 1">
              <a:extLst>
                <a:ext uri="{FF2B5EF4-FFF2-40B4-BE49-F238E27FC236}">
                  <a16:creationId xmlns:a16="http://schemas.microsoft.com/office/drawing/2014/main" id="{560787E9-AD44-4791-B4C0-EA4D229CBB04}"/>
                </a:ext>
              </a:extLst>
            </p:cNvPr>
            <p:cNvGraphicFramePr>
              <a:graphicFrameLocks noChangeAspect="1"/>
            </p:cNvGraphicFramePr>
            <p:nvPr>
              <p:extLst>
                <p:ext uri="{D42A27DB-BD31-4B8C-83A1-F6EECF244321}">
                  <p14:modId xmlns:p14="http://schemas.microsoft.com/office/powerpoint/2010/main" val="2237442655"/>
                </p:ext>
              </p:extLst>
            </p:nvPr>
          </p:nvGraphicFramePr>
          <p:xfrm>
            <a:off x="128558" y="849433"/>
            <a:ext cx="4967287" cy="5967412"/>
          </p:xfrm>
          <a:graphic>
            <a:graphicData uri="http://schemas.openxmlformats.org/presentationml/2006/ole">
              <mc:AlternateContent xmlns:mc="http://schemas.openxmlformats.org/markup-compatibility/2006">
                <mc:Choice xmlns:v="urn:schemas-microsoft-com:vml" Requires="v">
                  <p:oleObj spid="_x0000_s26667" name="Document" r:id="rId3" imgW="6074925" imgH="7297715" progId="Word.Document.12">
                    <p:link updateAutomatic="1"/>
                  </p:oleObj>
                </mc:Choice>
                <mc:Fallback>
                  <p:oleObj name="Document" r:id="rId3" imgW="6074925" imgH="7297715" progId="Word.Document.12">
                    <p:link updateAutomatic="1"/>
                    <p:pic>
                      <p:nvPicPr>
                        <p:cNvPr id="0" name=""/>
                        <p:cNvPicPr/>
                        <p:nvPr/>
                      </p:nvPicPr>
                      <p:blipFill>
                        <a:blip r:embed="rId4"/>
                        <a:stretch>
                          <a:fillRect/>
                        </a:stretch>
                      </p:blipFill>
                      <p:spPr>
                        <a:xfrm>
                          <a:off x="128558" y="849433"/>
                          <a:ext cx="4967287" cy="5967412"/>
                        </a:xfrm>
                        <a:prstGeom prst="rect">
                          <a:avLst/>
                        </a:prstGeom>
                      </p:spPr>
                    </p:pic>
                  </p:oleObj>
                </mc:Fallback>
              </mc:AlternateContent>
            </a:graphicData>
          </a:graphic>
        </p:graphicFrame>
      </p:grpSp>
      <p:sp>
        <p:nvSpPr>
          <p:cNvPr id="6" name="TextBox 5">
            <a:extLst>
              <a:ext uri="{FF2B5EF4-FFF2-40B4-BE49-F238E27FC236}">
                <a16:creationId xmlns:a16="http://schemas.microsoft.com/office/drawing/2014/main" id="{84881D7F-2550-42AD-9A2B-4F235B729A3B}"/>
              </a:ext>
            </a:extLst>
          </p:cNvPr>
          <p:cNvSpPr txBox="1"/>
          <p:nvPr/>
        </p:nvSpPr>
        <p:spPr>
          <a:xfrm>
            <a:off x="106193" y="106532"/>
            <a:ext cx="11979614" cy="46166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Compare F2 with the mean of the two Backcrosses. Check whether parents were in ...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4EC459B-2EC4-44DE-B46F-6BBA169D3088}"/>
                  </a:ext>
                </a:extLst>
              </p:cNvPr>
              <p:cNvSpPr txBox="1"/>
              <p:nvPr/>
            </p:nvSpPr>
            <p:spPr>
              <a:xfrm>
                <a:off x="4882718" y="807867"/>
                <a:ext cx="7203089" cy="301685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nSpc>
                    <a:spcPct val="115000"/>
                  </a:lnSpc>
                  <a:spcAft>
                    <a:spcPts val="1000"/>
                  </a:spcAft>
                </a:pPr>
                <a:r>
                  <a:rPr lang="en-GB" dirty="0">
                    <a:latin typeface="Arial" panose="020B0604020202020204" pitchFamily="34" charset="0"/>
                    <a:cs typeface="Arial" panose="020B0604020202020204" pitchFamily="34" charset="0"/>
                  </a:rPr>
                  <a:t>... Coupling Phase   (case </a:t>
                </a:r>
                <a:r>
                  <a:rPr lang="en-GB" dirty="0">
                    <a:solidFill>
                      <a:srgbClr val="C00000"/>
                    </a:solidFill>
                    <a:latin typeface="Arial" panose="020B0604020202020204" pitchFamily="34" charset="0"/>
                    <a:cs typeface="Arial" panose="020B0604020202020204" pitchFamily="34" charset="0"/>
                  </a:rPr>
                  <a:t>AABB &lt;&gt;</a:t>
                </a:r>
                <a:r>
                  <a:rPr lang="en-GB" dirty="0" err="1">
                    <a:solidFill>
                      <a:srgbClr val="C00000"/>
                    </a:solidFill>
                    <a:latin typeface="Arial" panose="020B0604020202020204" pitchFamily="34" charset="0"/>
                    <a:cs typeface="Arial" panose="020B0604020202020204" pitchFamily="34" charset="0"/>
                  </a:rPr>
                  <a:t>aabb</a:t>
                </a:r>
                <a:r>
                  <a:rPr lang="en-GB" dirty="0">
                    <a:latin typeface="Arial" panose="020B0604020202020204" pitchFamily="34" charset="0"/>
                    <a:cs typeface="Arial" panose="020B0604020202020204" pitchFamily="34" charset="0"/>
                  </a:rPr>
                  <a:t>) or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in Repulsion Phase (case </a:t>
                </a:r>
                <a:r>
                  <a:rPr lang="en-GB" dirty="0" err="1">
                    <a:solidFill>
                      <a:srgbClr val="0000FF"/>
                    </a:solidFill>
                    <a:latin typeface="Arial" panose="020B0604020202020204" pitchFamily="34" charset="0"/>
                    <a:cs typeface="Arial" panose="020B0604020202020204" pitchFamily="34" charset="0"/>
                  </a:rPr>
                  <a:t>AAbb</a:t>
                </a:r>
                <a:r>
                  <a:rPr lang="en-GB" dirty="0">
                    <a:solidFill>
                      <a:srgbClr val="0000FF"/>
                    </a:solidFill>
                    <a:latin typeface="Arial" panose="020B0604020202020204" pitchFamily="34" charset="0"/>
                    <a:cs typeface="Arial" panose="020B0604020202020204" pitchFamily="34" charset="0"/>
                  </a:rPr>
                  <a:t> &lt;&gt; aa BB</a:t>
                </a:r>
                <a:r>
                  <a:rPr lang="en-GB" dirty="0">
                    <a:latin typeface="Arial" panose="020B0604020202020204" pitchFamily="34" charset="0"/>
                    <a:cs typeface="Arial" panose="020B0604020202020204" pitchFamily="34" charset="0"/>
                  </a:rPr>
                  <a:t>): </a:t>
                </a:r>
              </a:p>
              <a:p>
                <a:pPr>
                  <a:lnSpc>
                    <a:spcPct val="115000"/>
                  </a:lnSpc>
                  <a:spcAft>
                    <a:spcPts val="1000"/>
                  </a:spcAft>
                </a:pPr>
                <a:r>
                  <a:rPr lang="en-GB" dirty="0">
                    <a:latin typeface="Arial" panose="020B0604020202020204" pitchFamily="34" charset="0"/>
                    <a:cs typeface="Arial" panose="020B0604020202020204" pitchFamily="34" charset="0"/>
                  </a:rPr>
                  <a:t>The mean of the two Backcrosses contains either only the +(aa)</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epistatic interaction or only the –(aa)</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interactions. </a:t>
                </a:r>
              </a:p>
              <a:p>
                <a:pPr>
                  <a:lnSpc>
                    <a:spcPct val="115000"/>
                  </a:lnSpc>
                  <a:spcAft>
                    <a:spcPts val="1000"/>
                  </a:spcAft>
                </a:pPr>
                <a:r>
                  <a:rPr lang="en-GB" dirty="0">
                    <a:latin typeface="Arial" panose="020B0604020202020204" pitchFamily="34" charset="0"/>
                    <a:cs typeface="Arial" panose="020B0604020202020204" pitchFamily="34" charset="0"/>
                  </a:rPr>
                  <a:t>This is different from the F2 which contains them all four, hence, in F2 they cancel out (the do not cancel out in </a:t>
                </a:r>
                <a14:m>
                  <m:oMath xmlns:m="http://schemas.openxmlformats.org/officeDocument/2006/math">
                    <m:acc>
                      <m:accPr>
                        <m:chr m:val="̅"/>
                        <m:ctrlPr>
                          <a:rPr lang="en-GB" sz="1900" i="1" smtClean="0">
                            <a:effectLst/>
                            <a:latin typeface="Cambria Math" panose="02040503050406030204" pitchFamily="18" charset="0"/>
                            <a:ea typeface="Times New Roman" panose="02020603050405020304" pitchFamily="18" charset="0"/>
                            <a:cs typeface="Arial" panose="020B0604020202020204" pitchFamily="34" charset="0"/>
                          </a:rPr>
                        </m:ctrlPr>
                      </m:accPr>
                      <m:e>
                        <m:r>
                          <m:rPr>
                            <m:sty m:val="p"/>
                          </m:rPr>
                          <a:rPr lang="de-DE" sz="1900">
                            <a:effectLst/>
                            <a:latin typeface="Cambria Math" panose="02040503050406030204" pitchFamily="18" charset="0"/>
                            <a:ea typeface="Times New Roman" panose="02020603050405020304" pitchFamily="18" charset="0"/>
                            <a:cs typeface="Arial" panose="020B0604020202020204" pitchFamily="34" charset="0"/>
                          </a:rPr>
                          <m:t>BC</m:t>
                        </m:r>
                      </m:e>
                    </m:acc>
                  </m:oMath>
                </a14:m>
                <a:r>
                  <a:rPr lang="en-GB" dirty="0">
                    <a:latin typeface="Arial" panose="020B0604020202020204" pitchFamily="34" charset="0"/>
                    <a:cs typeface="Arial" panose="020B0604020202020204" pitchFamily="34" charset="0"/>
                  </a:rPr>
                  <a:t>). </a:t>
                </a:r>
              </a:p>
              <a:p>
                <a:pPr>
                  <a:lnSpc>
                    <a:spcPct val="115000"/>
                  </a:lnSpc>
                  <a:spcAft>
                    <a:spcPts val="1000"/>
                  </a:spcAft>
                </a:pPr>
                <a:r>
                  <a:rPr lang="en-GB" dirty="0">
                    <a:latin typeface="Arial" panose="020B0604020202020204" pitchFamily="34" charset="0"/>
                    <a:ea typeface="Calibri" panose="020F0502020204030204" pitchFamily="34" charset="0"/>
                    <a:cs typeface="Arial" panose="020B0604020202020204" pitchFamily="34" charset="0"/>
                  </a:rPr>
                  <a:t>Compare UNPLAB-PopGen_Ch-9[LD I]. Page 14 ff.</a:t>
                </a:r>
                <a:br>
                  <a:rPr lang="en-GB" dirty="0">
                    <a:latin typeface="Arial" panose="020B0604020202020204" pitchFamily="34" charset="0"/>
                    <a:ea typeface="Calibri" panose="020F0502020204030204" pitchFamily="34" charset="0"/>
                    <a:cs typeface="Arial" panose="020B0604020202020204" pitchFamily="34" charset="0"/>
                  </a:rPr>
                </a:br>
                <a:r>
                  <a:rPr lang="en-GB" dirty="0">
                    <a:latin typeface="Arial" panose="020B0604020202020204" pitchFamily="34" charset="0"/>
                    <a:cs typeface="Arial" panose="020B0604020202020204" pitchFamily="34" charset="0"/>
                  </a:rPr>
                  <a:t>Compare UNPLAB-QuGen_Ch4[</a:t>
                </a:r>
                <a:r>
                  <a:rPr lang="en-GB" dirty="0" err="1">
                    <a:latin typeface="Arial" panose="020B0604020202020204" pitchFamily="34" charset="0"/>
                    <a:cs typeface="Arial" panose="020B0604020202020204" pitchFamily="34" charset="0"/>
                  </a:rPr>
                  <a:t>MetrMod</a:t>
                </a:r>
                <a:r>
                  <a:rPr lang="en-GB" dirty="0">
                    <a:latin typeface="Arial" panose="020B0604020202020204" pitchFamily="34" charset="0"/>
                    <a:cs typeface="Arial" panose="020B0604020202020204" pitchFamily="34" charset="0"/>
                  </a:rPr>
                  <a:t>]. Pages 23-25.</a:t>
                </a:r>
              </a:p>
            </p:txBody>
          </p:sp>
        </mc:Choice>
        <mc:Fallback xmlns="">
          <p:sp>
            <p:nvSpPr>
              <p:cNvPr id="8" name="TextBox 7">
                <a:extLst>
                  <a:ext uri="{FF2B5EF4-FFF2-40B4-BE49-F238E27FC236}">
                    <a16:creationId xmlns:a16="http://schemas.microsoft.com/office/drawing/2014/main" id="{04EC459B-2EC4-44DE-B46F-6BBA169D3088}"/>
                  </a:ext>
                </a:extLst>
              </p:cNvPr>
              <p:cNvSpPr txBox="1">
                <a:spLocks noRot="1" noChangeAspect="1" noMove="1" noResize="1" noEditPoints="1" noAdjustHandles="1" noChangeArrowheads="1" noChangeShapeType="1" noTextEdit="1"/>
              </p:cNvSpPr>
              <p:nvPr/>
            </p:nvSpPr>
            <p:spPr>
              <a:xfrm>
                <a:off x="4882718" y="807867"/>
                <a:ext cx="7203089" cy="3016852"/>
              </a:xfrm>
              <a:prstGeom prst="rect">
                <a:avLst/>
              </a:prstGeom>
              <a:blipFill>
                <a:blip r:embed="rId5"/>
                <a:stretch>
                  <a:fillRect/>
                </a:stretch>
              </a:blipFill>
              <a:ln>
                <a:solidFill>
                  <a:schemeClr val="bg1"/>
                </a:solid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9" name="Textfeld 5">
            <a:extLst>
              <a:ext uri="{FF2B5EF4-FFF2-40B4-BE49-F238E27FC236}">
                <a16:creationId xmlns:a16="http://schemas.microsoft.com/office/drawing/2014/main" id="{7CF9A13F-E78E-4C99-BB1E-9A847BD2E4A3}"/>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453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1" y="6346568"/>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1"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#39 </a:t>
            </a:r>
            <a:br>
              <a:rPr lang="en-GB" altLang="de-DE" sz="3200" dirty="0">
                <a:latin typeface="Arial" panose="020B0604020202020204" pitchFamily="34" charset="0"/>
                <a:cs typeface="Arial" panose="020B0604020202020204" pitchFamily="34" charset="0"/>
              </a:rPr>
            </a:br>
            <a:r>
              <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UNPLAB-QuGen_Ch-5[</a:t>
            </a:r>
            <a:r>
              <a:rPr lang="en-GB"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GenMeanAnal</a:t>
            </a:r>
            <a:r>
              <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5" name="TextBox 4">
            <a:extLst>
              <a:ext uri="{FF2B5EF4-FFF2-40B4-BE49-F238E27FC236}">
                <a16:creationId xmlns:a16="http://schemas.microsoft.com/office/drawing/2014/main" id="{7034B1FC-9AF0-4D3C-A116-CB78A18B401F}"/>
              </a:ext>
            </a:extLst>
          </p:cNvPr>
          <p:cNvSpPr txBox="1"/>
          <p:nvPr/>
        </p:nvSpPr>
        <p:spPr>
          <a:xfrm>
            <a:off x="72001" y="1687464"/>
            <a:ext cx="12026833" cy="138499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400" dirty="0" err="1">
                <a:solidFill>
                  <a:srgbClr val="3366CC"/>
                </a:solidFill>
                <a:latin typeface="Arial" panose="020B0604020202020204" pitchFamily="34" charset="0"/>
                <a:cs typeface="Arial" panose="020B0604020202020204" pitchFamily="34" charset="0"/>
              </a:rPr>
              <a:t>ChatGPT</a:t>
            </a:r>
            <a:r>
              <a:rPr lang="en-GB" sz="1400" dirty="0">
                <a:solidFill>
                  <a:srgbClr val="3366CC"/>
                </a:solidFill>
                <a:latin typeface="Arial" panose="020B0604020202020204" pitchFamily="34" charset="0"/>
                <a:cs typeface="Arial" panose="020B0604020202020204" pitchFamily="34" charset="0"/>
              </a:rPr>
              <a:t>. </a:t>
            </a:r>
          </a:p>
          <a:p>
            <a:r>
              <a:rPr lang="en-GB" sz="14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br>
              <a:rPr lang="en-GB" sz="1400" dirty="0">
                <a:latin typeface="Arial" panose="020B0604020202020204" pitchFamily="34" charset="0"/>
                <a:cs typeface="Arial" panose="020B0604020202020204" pitchFamily="34" charset="0"/>
              </a:rPr>
            </a:br>
            <a:r>
              <a:rPr lang="en-GB" sz="1400" b="1" dirty="0">
                <a:latin typeface="Arial" panose="020B0604020202020204" pitchFamily="34" charset="0"/>
                <a:cs typeface="Arial" panose="020B0604020202020204" pitchFamily="34" charset="0"/>
              </a:rPr>
              <a:t>W. Link, University of </a:t>
            </a:r>
            <a:r>
              <a:rPr lang="en-GB" sz="1400" b="1" dirty="0" err="1">
                <a:latin typeface="Arial" panose="020B0604020202020204" pitchFamily="34" charset="0"/>
                <a:cs typeface="Arial" panose="020B0604020202020204" pitchFamily="34" charset="0"/>
              </a:rPr>
              <a:t>Goettingen</a:t>
            </a:r>
            <a:r>
              <a:rPr lang="en-GB" sz="1400" b="1" dirty="0">
                <a:latin typeface="Arial" panose="020B0604020202020204" pitchFamily="34" charset="0"/>
                <a:cs typeface="Arial" panose="020B0604020202020204" pitchFamily="34" charset="0"/>
              </a:rPr>
              <a:t>, Germany</a:t>
            </a:r>
            <a:r>
              <a:rPr lang="en-GB" sz="1400" dirty="0">
                <a:latin typeface="Arial" panose="020B0604020202020204" pitchFamily="34" charset="0"/>
                <a:cs typeface="Arial" panose="020B0604020202020204" pitchFamily="34" charset="0"/>
              </a:rPr>
              <a:t>.</a:t>
            </a:r>
          </a:p>
          <a:p>
            <a:r>
              <a:rPr lang="en-GB" sz="14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4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sz="1400"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5189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000" y="560895"/>
            <a:ext cx="4952487" cy="595774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pPr algn="r"/>
              <a:t>20</a:t>
            </a:fld>
            <a:endParaRPr lang="en-GB" sz="2400" dirty="0"/>
          </a:p>
        </p:txBody>
      </p:sp>
      <p:graphicFrame>
        <p:nvGraphicFramePr>
          <p:cNvPr id="7" name="Object 6"/>
          <p:cNvGraphicFramePr>
            <a:graphicFrameLocks noChangeAspect="1"/>
          </p:cNvGraphicFramePr>
          <p:nvPr>
            <p:extLst>
              <p:ext uri="{D42A27DB-BD31-4B8C-83A1-F6EECF244321}">
                <p14:modId xmlns:p14="http://schemas.microsoft.com/office/powerpoint/2010/main" val="2069046785"/>
              </p:ext>
            </p:extLst>
          </p:nvPr>
        </p:nvGraphicFramePr>
        <p:xfrm>
          <a:off x="176176" y="323216"/>
          <a:ext cx="6044501" cy="6354031"/>
        </p:xfrm>
        <a:graphic>
          <a:graphicData uri="http://schemas.openxmlformats.org/presentationml/2006/ole">
            <mc:AlternateContent xmlns:mc="http://schemas.openxmlformats.org/markup-compatibility/2006">
              <mc:Choice xmlns:v="urn:schemas-microsoft-com:vml" Requires="v">
                <p:oleObj spid="_x0000_s23022" name="Document" r:id="rId3" imgW="6107619" imgH="6419789" progId="Word.Document.12">
                  <p:link updateAutomatic="1"/>
                </p:oleObj>
              </mc:Choice>
              <mc:Fallback>
                <p:oleObj name="Document" r:id="rId3" imgW="6107619" imgH="6419789" progId="Word.Document.12">
                  <p:link updateAutomatic="1"/>
                  <p:pic>
                    <p:nvPicPr>
                      <p:cNvPr id="7" name="Object 6"/>
                      <p:cNvPicPr/>
                      <p:nvPr/>
                    </p:nvPicPr>
                    <p:blipFill>
                      <a:blip r:embed="rId4"/>
                      <a:stretch>
                        <a:fillRect/>
                      </a:stretch>
                    </p:blipFill>
                    <p:spPr>
                      <a:xfrm>
                        <a:off x="176176" y="323216"/>
                        <a:ext cx="6044501" cy="6354031"/>
                      </a:xfrm>
                      <a:prstGeom prst="rect">
                        <a:avLst/>
                      </a:prstGeom>
                    </p:spPr>
                  </p:pic>
                </p:oleObj>
              </mc:Fallback>
            </mc:AlternateContent>
          </a:graphicData>
        </a:graphic>
      </p:graphicFrame>
      <p:sp>
        <p:nvSpPr>
          <p:cNvPr id="8" name="Textfeld 133"/>
          <p:cNvSpPr txBox="1"/>
          <p:nvPr/>
        </p:nvSpPr>
        <p:spPr>
          <a:xfrm>
            <a:off x="72000" y="36000"/>
            <a:ext cx="1201247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rgbClr val="0000FF"/>
                </a:solidFill>
                <a:latin typeface="Arial" panose="020B0604020202020204" pitchFamily="34" charset="0"/>
                <a:cs typeface="Arial" panose="020B0604020202020204" pitchFamily="34" charset="0"/>
              </a:rPr>
              <a:t>Generations Means Analyses </a:t>
            </a:r>
            <a:r>
              <a:rPr lang="en-GB" sz="2400" dirty="0">
                <a:latin typeface="Arial" panose="020B0604020202020204" pitchFamily="34" charset="0"/>
                <a:cs typeface="Arial" panose="020B0604020202020204" pitchFamily="34" charset="0"/>
              </a:rPr>
              <a:t>with parameters for pairs of loci (epistasis)</a:t>
            </a:r>
          </a:p>
        </p:txBody>
      </p:sp>
      <p:sp>
        <p:nvSpPr>
          <p:cNvPr id="40" name="Rectangle 28"/>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pSp>
        <p:nvGrpSpPr>
          <p:cNvPr id="2" name="Gruppieren 1"/>
          <p:cNvGrpSpPr/>
          <p:nvPr/>
        </p:nvGrpSpPr>
        <p:grpSpPr>
          <a:xfrm>
            <a:off x="5380075" y="672474"/>
            <a:ext cx="6704400" cy="5355312"/>
            <a:chOff x="5380075" y="672474"/>
            <a:chExt cx="6704400" cy="5355312"/>
          </a:xfrm>
        </p:grpSpPr>
        <p:grpSp>
          <p:nvGrpSpPr>
            <p:cNvPr id="42" name="Group 41"/>
            <p:cNvGrpSpPr/>
            <p:nvPr/>
          </p:nvGrpSpPr>
          <p:grpSpPr>
            <a:xfrm>
              <a:off x="5380075" y="672474"/>
              <a:ext cx="6704400" cy="5355312"/>
              <a:chOff x="5380075" y="672474"/>
              <a:chExt cx="6704400" cy="5355312"/>
            </a:xfrm>
          </p:grpSpPr>
          <p:grpSp>
            <p:nvGrpSpPr>
              <p:cNvPr id="39" name="Group 38"/>
              <p:cNvGrpSpPr/>
              <p:nvPr/>
            </p:nvGrpSpPr>
            <p:grpSpPr>
              <a:xfrm>
                <a:off x="5380075" y="672474"/>
                <a:ext cx="6704400" cy="5355312"/>
                <a:chOff x="5380075" y="672474"/>
                <a:chExt cx="6704400" cy="5355312"/>
              </a:xfrm>
            </p:grpSpPr>
            <p:sp>
              <p:nvSpPr>
                <p:cNvPr id="4" name="Textfeld 3"/>
                <p:cNvSpPr txBox="1"/>
                <p:nvPr/>
              </p:nvSpPr>
              <p:spPr>
                <a:xfrm>
                  <a:off x="5406655" y="672474"/>
                  <a:ext cx="6677820"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reference level ‘c’ for all parameters is the average of the generation F∞. Only in case of no epistasis,   and F∞ are identical.</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Heterosis:	F1 –    = d</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d</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(aa)</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 (</a:t>
                  </a:r>
                  <a:r>
                    <a:rPr lang="en-GB" dirty="0" err="1">
                      <a:latin typeface="Arial" panose="020B0604020202020204" pitchFamily="34" charset="0"/>
                      <a:cs typeface="Arial" panose="020B0604020202020204" pitchFamily="34" charset="0"/>
                    </a:rPr>
                    <a:t>dd</a:t>
                  </a:r>
                  <a:r>
                    <a:rPr lang="en-GB" dirty="0">
                      <a:latin typeface="Arial" panose="020B0604020202020204" pitchFamily="34" charset="0"/>
                      <a:cs typeface="Arial" panose="020B0604020202020204" pitchFamily="34" charset="0"/>
                    </a:rPr>
                    <a:t>)</a:t>
                  </a:r>
                  <a:r>
                    <a:rPr lang="en-GB" baseline="-25000" dirty="0">
                      <a:latin typeface="Arial" panose="020B0604020202020204" pitchFamily="34" charset="0"/>
                      <a:cs typeface="Arial" panose="020B0604020202020204" pitchFamily="34" charset="0"/>
                    </a:rPr>
                    <a:t>12</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extent of heterosis depends on the size of the dominance deviations (d</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+d</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and additionally on the (aa) and (</a:t>
                  </a:r>
                  <a:r>
                    <a:rPr lang="en-GB" dirty="0" err="1">
                      <a:solidFill>
                        <a:srgbClr val="0000FF"/>
                      </a:solidFill>
                      <a:latin typeface="Arial" panose="020B0604020202020204" pitchFamily="34" charset="0"/>
                      <a:cs typeface="Arial" panose="020B0604020202020204" pitchFamily="34" charset="0"/>
                    </a:rPr>
                    <a:t>dd</a:t>
                  </a:r>
                  <a:r>
                    <a:rPr lang="en-GB" dirty="0">
                      <a:solidFill>
                        <a:srgbClr val="0000FF"/>
                      </a:solidFill>
                      <a:latin typeface="Arial" panose="020B0604020202020204" pitchFamily="34" charset="0"/>
                      <a:cs typeface="Arial" panose="020B0604020202020204" pitchFamily="34" charset="0"/>
                    </a:rPr>
                    <a:t>) Epistatic effects</a:t>
                  </a:r>
                  <a:r>
                    <a:rPr lang="en-GB" dirty="0">
                      <a:latin typeface="Arial" panose="020B0604020202020204" pitchFamily="34" charset="0"/>
                      <a:cs typeface="Arial" panose="020B0604020202020204" pitchFamily="34" charset="0"/>
                    </a:rPr>
                    <a:t>. In case of no Epistasis, there is a linear relationship across these generations between mean genotypic value of a generation and its mean degree of </a:t>
                  </a:r>
                  <a:r>
                    <a:rPr lang="en-GB" dirty="0">
                      <a:solidFill>
                        <a:srgbClr val="C00000"/>
                      </a:solidFill>
                      <a:latin typeface="Arial" panose="020B0604020202020204" pitchFamily="34" charset="0"/>
                      <a:cs typeface="Arial" panose="020B0604020202020204" pitchFamily="34" charset="0"/>
                    </a:rPr>
                    <a:t>heterozygosity</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Further pertinent comparisons of Generation Means: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Obviously, differences between generations may be used to experimentally estimate the size of (aa) and of (</a:t>
                  </a:r>
                  <a:r>
                    <a:rPr lang="en-GB" dirty="0" err="1">
                      <a:latin typeface="Arial" panose="020B0604020202020204" pitchFamily="34" charset="0"/>
                      <a:cs typeface="Arial" panose="020B0604020202020204" pitchFamily="34" charset="0"/>
                    </a:rPr>
                    <a:t>dd</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a:t>
                  </a:r>
                </a:p>
              </p:txBody>
            </p:sp>
            <p:pic>
              <p:nvPicPr>
                <p:cNvPr id="38" name="Picture 37"/>
                <p:cNvPicPr>
                  <a:picLocks noChangeAspect="1"/>
                </p:cNvPicPr>
                <p:nvPr/>
              </p:nvPicPr>
              <p:blipFill>
                <a:blip r:embed="rId5"/>
                <a:stretch>
                  <a:fillRect/>
                </a:stretch>
              </p:blipFill>
              <p:spPr>
                <a:xfrm>
                  <a:off x="5380075" y="4324031"/>
                  <a:ext cx="6252210" cy="787146"/>
                </a:xfrm>
                <a:prstGeom prst="rect">
                  <a:avLst/>
                </a:prstGeom>
                <a:solidFill>
                  <a:schemeClr val="bg1">
                    <a:lumMod val="95000"/>
                  </a:schemeClr>
                </a:solidFill>
                <a:effectLst>
                  <a:outerShdw blurRad="50800" dist="38100" dir="2700000" algn="tl" rotWithShape="0">
                    <a:prstClr val="black">
                      <a:alpha val="40000"/>
                    </a:prstClr>
                  </a:outerShdw>
                </a:effectLst>
              </p:spPr>
            </p:pic>
          </p:grpSp>
          <p:graphicFrame>
            <p:nvGraphicFramePr>
              <p:cNvPr id="41" name="Object 40"/>
              <p:cNvGraphicFramePr>
                <a:graphicFrameLocks noChangeAspect="1"/>
              </p:cNvGraphicFramePr>
              <p:nvPr>
                <p:extLst>
                  <p:ext uri="{D42A27DB-BD31-4B8C-83A1-F6EECF244321}">
                    <p14:modId xmlns:p14="http://schemas.microsoft.com/office/powerpoint/2010/main" val="915875213"/>
                  </p:ext>
                </p:extLst>
              </p:nvPr>
            </p:nvGraphicFramePr>
            <p:xfrm>
              <a:off x="7798981" y="1764000"/>
              <a:ext cx="216000" cy="318215"/>
            </p:xfrm>
            <a:graphic>
              <a:graphicData uri="http://schemas.openxmlformats.org/presentationml/2006/ole">
                <mc:AlternateContent xmlns:mc="http://schemas.openxmlformats.org/markup-compatibility/2006">
                  <mc:Choice xmlns:v="urn:schemas-microsoft-com:vml" Requires="v">
                    <p:oleObj spid="_x0000_s23023" r:id="rId6" imgW="177569" imgH="266353" progId="Equation.3">
                      <p:embed/>
                    </p:oleObj>
                  </mc:Choice>
                  <mc:Fallback>
                    <p:oleObj r:id="rId6" imgW="177569" imgH="266353" progId="Equation.3">
                      <p:embed/>
                      <p:pic>
                        <p:nvPicPr>
                          <p:cNvPr id="0" name="Object 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98981" y="1764000"/>
                            <a:ext cx="216000" cy="3182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21" name="Object 40"/>
            <p:cNvGraphicFramePr>
              <a:graphicFrameLocks noChangeAspect="1"/>
            </p:cNvGraphicFramePr>
            <p:nvPr>
              <p:extLst>
                <p:ext uri="{D42A27DB-BD31-4B8C-83A1-F6EECF244321}">
                  <p14:modId xmlns:p14="http://schemas.microsoft.com/office/powerpoint/2010/main" val="3755854636"/>
                </p:ext>
              </p:extLst>
            </p:nvPr>
          </p:nvGraphicFramePr>
          <p:xfrm>
            <a:off x="9915249" y="972000"/>
            <a:ext cx="177569" cy="266353"/>
          </p:xfrm>
          <a:graphic>
            <a:graphicData uri="http://schemas.openxmlformats.org/presentationml/2006/ole">
              <mc:AlternateContent xmlns:mc="http://schemas.openxmlformats.org/markup-compatibility/2006">
                <mc:Choice xmlns:v="urn:schemas-microsoft-com:vml" Requires="v">
                  <p:oleObj spid="_x0000_s23024" r:id="rId6" imgW="177569" imgH="266353" progId="Equation.3">
                    <p:embed/>
                  </p:oleObj>
                </mc:Choice>
                <mc:Fallback>
                  <p:oleObj r:id="rId6" imgW="177569" imgH="266353" progId="Equation.3">
                    <p:embed/>
                    <p:pic>
                      <p:nvPicPr>
                        <p:cNvPr id="41" name="Object 4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15249" y="972000"/>
                          <a:ext cx="177569" cy="2663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3" name="Rectangle 12"/>
          <p:cNvSpPr/>
          <p:nvPr/>
        </p:nvSpPr>
        <p:spPr>
          <a:xfrm>
            <a:off x="2334125" y="1650733"/>
            <a:ext cx="2593760" cy="4753331"/>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4812384" y="6122712"/>
            <a:ext cx="7272091" cy="615553"/>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1700" dirty="0">
                <a:solidFill>
                  <a:schemeClr val="tx1">
                    <a:lumMod val="50000"/>
                    <a:lumOff val="50000"/>
                  </a:schemeClr>
                </a:solidFill>
                <a:latin typeface="Arial" panose="020B0604020202020204" pitchFamily="34" charset="0"/>
                <a:cs typeface="Arial" panose="020B0604020202020204" pitchFamily="34" charset="0"/>
              </a:rPr>
              <a:t>F1s are never </a:t>
            </a:r>
            <a:r>
              <a:rPr lang="en-GB" sz="1700" dirty="0">
                <a:solidFill>
                  <a:srgbClr val="C00000"/>
                </a:solidFill>
                <a:latin typeface="Arial" panose="020B0604020202020204" pitchFamily="34" charset="0"/>
                <a:cs typeface="Arial" panose="020B0604020202020204" pitchFamily="34" charset="0"/>
              </a:rPr>
              <a:t>heterozygous</a:t>
            </a:r>
            <a:r>
              <a:rPr lang="en-GB" sz="1700" dirty="0">
                <a:solidFill>
                  <a:schemeClr val="tx1">
                    <a:lumMod val="50000"/>
                    <a:lumOff val="50000"/>
                  </a:schemeClr>
                </a:solidFill>
                <a:latin typeface="Arial" panose="020B0604020202020204" pitchFamily="34" charset="0"/>
                <a:cs typeface="Arial" panose="020B0604020202020204" pitchFamily="34" charset="0"/>
              </a:rPr>
              <a:t> at all loci, you know! But here, homozygous loci in F1 are dumb, mute, boring; we disregard them.</a:t>
            </a:r>
          </a:p>
        </p:txBody>
      </p:sp>
      <p:sp>
        <p:nvSpPr>
          <p:cNvPr id="16" name="Textfeld 5">
            <a:extLst>
              <a:ext uri="{FF2B5EF4-FFF2-40B4-BE49-F238E27FC236}">
                <a16:creationId xmlns:a16="http://schemas.microsoft.com/office/drawing/2014/main" id="{8DF4EA55-8EBB-4DB7-8BD0-54AEF319B11F}"/>
              </a:ext>
            </a:extLst>
          </p:cNvPr>
          <p:cNvSpPr txBox="1"/>
          <p:nvPr/>
        </p:nvSpPr>
        <p:spPr>
          <a:xfrm>
            <a:off x="11218852" y="1533167"/>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5165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635708346"/>
              </p:ext>
            </p:extLst>
          </p:nvPr>
        </p:nvGraphicFramePr>
        <p:xfrm>
          <a:off x="145841" y="490905"/>
          <a:ext cx="5840637" cy="6336320"/>
        </p:xfrm>
        <a:graphic>
          <a:graphicData uri="http://schemas.openxmlformats.org/presentationml/2006/ole">
            <mc:AlternateContent xmlns:mc="http://schemas.openxmlformats.org/markup-compatibility/2006">
              <mc:Choice xmlns:v="urn:schemas-microsoft-com:vml" Requires="v">
                <p:oleObj spid="_x0000_s25685" name="Dokument" r:id="rId3" imgW="6210823" imgH="6740162" progId="Word.Document.12">
                  <p:link updateAutomatic="1"/>
                </p:oleObj>
              </mc:Choice>
              <mc:Fallback>
                <p:oleObj name="Dokument" r:id="rId3" imgW="6210823" imgH="6740162" progId="Word.Document.12">
                  <p:link updateAutomatic="1"/>
                  <p:pic>
                    <p:nvPicPr>
                      <p:cNvPr id="2" name="Object 1"/>
                      <p:cNvPicPr/>
                      <p:nvPr/>
                    </p:nvPicPr>
                    <p:blipFill>
                      <a:blip r:embed="rId4"/>
                      <a:stretch>
                        <a:fillRect/>
                      </a:stretch>
                    </p:blipFill>
                    <p:spPr>
                      <a:xfrm>
                        <a:off x="145841" y="490905"/>
                        <a:ext cx="5840637" cy="6336320"/>
                      </a:xfrm>
                      <a:prstGeom prst="rect">
                        <a:avLst/>
                      </a:prstGeom>
                      <a:solidFill>
                        <a:schemeClr val="bg1"/>
                      </a:solidFill>
                    </p:spPr>
                  </p:pic>
                </p:oleObj>
              </mc:Fallback>
            </mc:AlternateContent>
          </a:graphicData>
        </a:graphic>
      </p:graphicFrame>
      <p:sp>
        <p:nvSpPr>
          <p:cNvPr id="8" name="Textfeld 133"/>
          <p:cNvSpPr txBox="1"/>
          <p:nvPr/>
        </p:nvSpPr>
        <p:spPr>
          <a:xfrm>
            <a:off x="72000" y="36000"/>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rgbClr val="0000FF"/>
                </a:solidFill>
                <a:latin typeface="Arial" panose="020B0604020202020204" pitchFamily="34" charset="0"/>
                <a:cs typeface="Arial" panose="020B0604020202020204" pitchFamily="34" charset="0"/>
              </a:rPr>
              <a:t>Generations Means Analyses </a:t>
            </a:r>
            <a:r>
              <a:rPr lang="en-GB" sz="2400" dirty="0">
                <a:latin typeface="Arial" panose="020B0604020202020204" pitchFamily="34" charset="0"/>
                <a:cs typeface="Arial" panose="020B0604020202020204" pitchFamily="34" charset="0"/>
              </a:rPr>
              <a:t>with parameters for pairs of loci (Epistasis)</a:t>
            </a:r>
          </a:p>
        </p:txBody>
      </p:sp>
      <p:pic>
        <p:nvPicPr>
          <p:cNvPr id="3" name="Picture 2"/>
          <p:cNvPicPr>
            <a:picLocks noChangeAspect="1"/>
          </p:cNvPicPr>
          <p:nvPr/>
        </p:nvPicPr>
        <p:blipFill>
          <a:blip r:embed="rId5"/>
          <a:stretch>
            <a:fillRect/>
          </a:stretch>
        </p:blipFill>
        <p:spPr>
          <a:xfrm>
            <a:off x="6030366" y="559151"/>
            <a:ext cx="6086475" cy="1565910"/>
          </a:xfrm>
          <a:prstGeom prst="rect">
            <a:avLst/>
          </a:prstGeom>
          <a:ln w="12700">
            <a:solidFill>
              <a:srgbClr val="0000FF"/>
            </a:solidFill>
          </a:ln>
          <a:effectLst>
            <a:outerShdw blurRad="50800" dist="38100" dir="2700000" algn="tl" rotWithShape="0">
              <a:prstClr val="black">
                <a:alpha val="40000"/>
              </a:prstClr>
            </a:outerShdw>
          </a:effectLst>
        </p:spPr>
      </p:pic>
      <p:sp>
        <p:nvSpPr>
          <p:cNvPr id="11" name="Rectangle 10"/>
          <p:cNvSpPr/>
          <p:nvPr/>
        </p:nvSpPr>
        <p:spPr>
          <a:xfrm>
            <a:off x="3152273" y="1761068"/>
            <a:ext cx="2796140" cy="3619454"/>
          </a:xfrm>
          <a:prstGeom prst="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45841" y="5665509"/>
            <a:ext cx="4581701" cy="11617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3" descr="B73 Mo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4420" y="2235540"/>
            <a:ext cx="4359906" cy="4540481"/>
          </a:xfrm>
          <a:prstGeom prst="rect">
            <a:avLst/>
          </a:prstGeom>
          <a:noFill/>
          <a:ln w="57150">
            <a:solidFill>
              <a:srgbClr val="3333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rot="16200000">
            <a:off x="8856061" y="4392469"/>
            <a:ext cx="3884686"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DOI:10.13140/RG.2.2.17230.05440</a:t>
            </a:r>
          </a:p>
        </p:txBody>
      </p:sp>
      <p:sp>
        <p:nvSpPr>
          <p:cNvPr id="10" name="Textfeld 5">
            <a:extLst>
              <a:ext uri="{FF2B5EF4-FFF2-40B4-BE49-F238E27FC236}">
                <a16:creationId xmlns:a16="http://schemas.microsoft.com/office/drawing/2014/main" id="{F53ECF96-C0DD-490F-B031-70FA43166675}"/>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4886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4367" y="381000"/>
            <a:ext cx="8380137" cy="6231467"/>
          </a:xfrm>
          <a:prstGeom prst="rect">
            <a:avLst/>
          </a:prstGeom>
          <a:solidFill>
            <a:srgbClr val="CCFFFF"/>
          </a:solidFill>
          <a:ln w="19050">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73567" y="300567"/>
            <a:ext cx="11654366" cy="1693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8532106" y="265310"/>
            <a:ext cx="484717" cy="63626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p:cNvSpPr/>
          <p:nvPr/>
        </p:nvSpPr>
        <p:spPr>
          <a:xfrm>
            <a:off x="643466" y="4118884"/>
            <a:ext cx="244935" cy="2502050"/>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962009" y="4084782"/>
            <a:ext cx="206184" cy="2504400"/>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p:cNvSpPr/>
          <p:nvPr/>
        </p:nvSpPr>
        <p:spPr>
          <a:xfrm flipH="1">
            <a:off x="1193797" y="4024510"/>
            <a:ext cx="245537" cy="2587956"/>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flipH="1">
            <a:off x="1439336" y="4024510"/>
            <a:ext cx="256784" cy="2587954"/>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a:off x="1642535" y="4024510"/>
            <a:ext cx="247818" cy="2587954"/>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p:cNvGrpSpPr/>
          <p:nvPr/>
        </p:nvGrpSpPr>
        <p:grpSpPr>
          <a:xfrm flipH="1">
            <a:off x="2156643" y="3406670"/>
            <a:ext cx="1186416" cy="3205796"/>
            <a:chOff x="2174227" y="3945468"/>
            <a:chExt cx="1264278" cy="2675466"/>
          </a:xfrm>
          <a:solidFill>
            <a:srgbClr val="92D050"/>
          </a:solidFill>
        </p:grpSpPr>
        <p:sp>
          <p:nvSpPr>
            <p:cNvPr id="19" name="Freeform 18"/>
            <p:cNvSpPr/>
            <p:nvPr/>
          </p:nvSpPr>
          <p:spPr>
            <a:xfrm>
              <a:off x="2174227" y="4043846"/>
              <a:ext cx="210180" cy="2577088"/>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grp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19"/>
            <p:cNvSpPr/>
            <p:nvPr/>
          </p:nvSpPr>
          <p:spPr>
            <a:xfrm>
              <a:off x="2502407" y="3950625"/>
              <a:ext cx="215390" cy="2638556"/>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grp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0"/>
            <p:cNvSpPr/>
            <p:nvPr/>
          </p:nvSpPr>
          <p:spPr>
            <a:xfrm flipH="1">
              <a:off x="2717798" y="3945468"/>
              <a:ext cx="245537" cy="2666998"/>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grp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1"/>
            <p:cNvSpPr/>
            <p:nvPr/>
          </p:nvSpPr>
          <p:spPr>
            <a:xfrm flipH="1">
              <a:off x="2981136" y="3975231"/>
              <a:ext cx="220304" cy="2637233"/>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grp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22"/>
            <p:cNvSpPr/>
            <p:nvPr/>
          </p:nvSpPr>
          <p:spPr>
            <a:xfrm>
              <a:off x="3166534" y="4051300"/>
              <a:ext cx="271971" cy="2561164"/>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grp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p:cNvGrpSpPr/>
          <p:nvPr/>
        </p:nvGrpSpPr>
        <p:grpSpPr>
          <a:xfrm>
            <a:off x="3846390" y="1575980"/>
            <a:ext cx="1415802" cy="5056266"/>
            <a:chOff x="3588162" y="1575980"/>
            <a:chExt cx="1415802" cy="5056266"/>
          </a:xfrm>
        </p:grpSpPr>
        <p:sp>
          <p:nvSpPr>
            <p:cNvPr id="12" name="Freeform 11"/>
            <p:cNvSpPr/>
            <p:nvPr/>
          </p:nvSpPr>
          <p:spPr>
            <a:xfrm flipH="1">
              <a:off x="4300418" y="1908644"/>
              <a:ext cx="169488" cy="4723602"/>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rgbClr val="008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flipH="1">
              <a:off x="4027443" y="1698158"/>
              <a:ext cx="217514" cy="4929851"/>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rgbClr val="008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3"/>
            <p:cNvSpPr/>
            <p:nvPr/>
          </p:nvSpPr>
          <p:spPr>
            <a:xfrm>
              <a:off x="4773549" y="1733123"/>
              <a:ext cx="230415" cy="4894886"/>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rgbClr val="008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14"/>
            <p:cNvSpPr/>
            <p:nvPr/>
          </p:nvSpPr>
          <p:spPr>
            <a:xfrm>
              <a:off x="3588162" y="1575980"/>
              <a:ext cx="201176" cy="5012603"/>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solidFill>
              <a:srgbClr val="008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15"/>
            <p:cNvSpPr/>
            <p:nvPr/>
          </p:nvSpPr>
          <p:spPr>
            <a:xfrm flipH="1">
              <a:off x="3762957" y="1900641"/>
              <a:ext cx="255221" cy="4700643"/>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solidFill>
              <a:srgbClr val="008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p:cNvSpPr/>
            <p:nvPr/>
          </p:nvSpPr>
          <p:spPr>
            <a:xfrm>
              <a:off x="4516101" y="1575981"/>
              <a:ext cx="193852" cy="5040847"/>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solidFill>
              <a:srgbClr val="008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9" name="Straight Connector 38"/>
          <p:cNvCxnSpPr/>
          <p:nvPr/>
        </p:nvCxnSpPr>
        <p:spPr>
          <a:xfrm>
            <a:off x="235630" y="4089400"/>
            <a:ext cx="11279716" cy="0"/>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235630" y="3533478"/>
            <a:ext cx="11279716" cy="0"/>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35630" y="1803400"/>
            <a:ext cx="11279716"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10035469" y="4118884"/>
            <a:ext cx="145269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Mean of P1</a:t>
            </a:r>
          </a:p>
        </p:txBody>
      </p:sp>
      <p:sp>
        <p:nvSpPr>
          <p:cNvPr id="60" name="TextBox 59"/>
          <p:cNvSpPr txBox="1"/>
          <p:nvPr/>
        </p:nvSpPr>
        <p:spPr>
          <a:xfrm>
            <a:off x="10022772" y="2379158"/>
            <a:ext cx="145269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solidFill>
                  <a:srgbClr val="0000FF"/>
                </a:solidFill>
                <a:latin typeface="Arial" panose="020B0604020202020204" pitchFamily="34" charset="0"/>
                <a:cs typeface="Arial" panose="020B0604020202020204" pitchFamily="34" charset="0"/>
              </a:rPr>
              <a:t>Mean of F2</a:t>
            </a:r>
          </a:p>
        </p:txBody>
      </p:sp>
      <p:sp>
        <p:nvSpPr>
          <p:cNvPr id="61" name="TextBox 60"/>
          <p:cNvSpPr txBox="1"/>
          <p:nvPr/>
        </p:nvSpPr>
        <p:spPr>
          <a:xfrm>
            <a:off x="10027006" y="1824431"/>
            <a:ext cx="145269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solidFill>
                  <a:srgbClr val="C00000"/>
                </a:solidFill>
                <a:latin typeface="Arial" panose="020B0604020202020204" pitchFamily="34" charset="0"/>
                <a:cs typeface="Arial" panose="020B0604020202020204" pitchFamily="34" charset="0"/>
              </a:rPr>
              <a:t>Mean of F1</a:t>
            </a:r>
          </a:p>
        </p:txBody>
      </p:sp>
      <p:cxnSp>
        <p:nvCxnSpPr>
          <p:cNvPr id="62" name="Straight Connector 61"/>
          <p:cNvCxnSpPr/>
          <p:nvPr/>
        </p:nvCxnSpPr>
        <p:spPr>
          <a:xfrm>
            <a:off x="193297" y="3793063"/>
            <a:ext cx="11279716" cy="0"/>
          </a:xfrm>
          <a:prstGeom prst="line">
            <a:avLst/>
          </a:prstGeom>
          <a:ln w="38100">
            <a:solidFill>
              <a:srgbClr val="C00000"/>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0035468" y="3155215"/>
            <a:ext cx="145269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Mean of P2</a:t>
            </a:r>
          </a:p>
        </p:txBody>
      </p:sp>
      <p:sp>
        <p:nvSpPr>
          <p:cNvPr id="63" name="TextBox 62"/>
          <p:cNvSpPr txBox="1"/>
          <p:nvPr/>
        </p:nvSpPr>
        <p:spPr>
          <a:xfrm>
            <a:off x="438946" y="3406802"/>
            <a:ext cx="2459755" cy="369332"/>
          </a:xfrm>
          <a:prstGeom prst="rect">
            <a:avLst/>
          </a:prstGeom>
          <a:solidFill>
            <a:srgbClr val="FFFFFF">
              <a:alpha val="76078"/>
            </a:srgbClr>
          </a:solidFill>
          <a:ln>
            <a:solidFill>
              <a:schemeClr val="tx1"/>
            </a:solidFill>
            <a:prstDash val="dash"/>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Mean of both parents</a:t>
            </a:r>
          </a:p>
        </p:txBody>
      </p:sp>
      <p:grpSp>
        <p:nvGrpSpPr>
          <p:cNvPr id="71" name="Group 70"/>
          <p:cNvGrpSpPr/>
          <p:nvPr/>
        </p:nvGrpSpPr>
        <p:grpSpPr>
          <a:xfrm>
            <a:off x="5868228" y="1900641"/>
            <a:ext cx="2407093" cy="4719598"/>
            <a:chOff x="5868228" y="2878597"/>
            <a:chExt cx="2725229" cy="3741642"/>
          </a:xfrm>
        </p:grpSpPr>
        <p:sp>
          <p:nvSpPr>
            <p:cNvPr id="26" name="Freeform 25"/>
            <p:cNvSpPr/>
            <p:nvPr/>
          </p:nvSpPr>
          <p:spPr>
            <a:xfrm>
              <a:off x="5868228" y="3406669"/>
              <a:ext cx="176761" cy="3190382"/>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26"/>
            <p:cNvSpPr/>
            <p:nvPr/>
          </p:nvSpPr>
          <p:spPr>
            <a:xfrm>
              <a:off x="7959275" y="3314592"/>
              <a:ext cx="161937" cy="3244503"/>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chemeClr val="accent6">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27"/>
            <p:cNvSpPr/>
            <p:nvPr/>
          </p:nvSpPr>
          <p:spPr>
            <a:xfrm flipH="1">
              <a:off x="6904753" y="3509201"/>
              <a:ext cx="221756" cy="3073027"/>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rgbClr val="447A3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28"/>
            <p:cNvSpPr/>
            <p:nvPr/>
          </p:nvSpPr>
          <p:spPr>
            <a:xfrm flipH="1">
              <a:off x="6394990" y="3012951"/>
              <a:ext cx="170180" cy="3607288"/>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29"/>
            <p:cNvSpPr/>
            <p:nvPr/>
          </p:nvSpPr>
          <p:spPr>
            <a:xfrm>
              <a:off x="7752330" y="3464196"/>
              <a:ext cx="110319" cy="3124390"/>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solidFill>
              <a:srgbClr val="53CD9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31"/>
            <p:cNvSpPr/>
            <p:nvPr/>
          </p:nvSpPr>
          <p:spPr>
            <a:xfrm>
              <a:off x="7527570" y="3291813"/>
              <a:ext cx="175867" cy="3296770"/>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rgbClr val="92D050"/>
            </a:solid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p:cNvSpPr/>
            <p:nvPr/>
          </p:nvSpPr>
          <p:spPr>
            <a:xfrm flipH="1">
              <a:off x="7175403" y="3064326"/>
              <a:ext cx="217514" cy="3545424"/>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rgbClr val="92D050"/>
            </a:solid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33"/>
            <p:cNvSpPr/>
            <p:nvPr/>
          </p:nvSpPr>
          <p:spPr>
            <a:xfrm>
              <a:off x="8207189" y="2878597"/>
              <a:ext cx="150538" cy="3709989"/>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rgbClr val="92D050"/>
            </a:solid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eform 34"/>
            <p:cNvSpPr/>
            <p:nvPr/>
          </p:nvSpPr>
          <p:spPr>
            <a:xfrm>
              <a:off x="6637171" y="3348712"/>
              <a:ext cx="178409" cy="3252572"/>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solidFill>
              <a:srgbClr val="6BC06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35"/>
            <p:cNvSpPr/>
            <p:nvPr/>
          </p:nvSpPr>
          <p:spPr>
            <a:xfrm flipH="1">
              <a:off x="6170357" y="2884941"/>
              <a:ext cx="176090" cy="3712109"/>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297067 w 305534"/>
                <a:gd name="connsiteY10" fmla="*/ 1219200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 name="connsiteX0" fmla="*/ 106567 w 305534"/>
                <a:gd name="connsiteY0" fmla="*/ 0 h 2264833"/>
                <a:gd name="connsiteX1" fmla="*/ 64234 w 305534"/>
                <a:gd name="connsiteY1" fmla="*/ 643467 h 2264833"/>
                <a:gd name="connsiteX2" fmla="*/ 0 w 305534"/>
                <a:gd name="connsiteY2" fmla="*/ 1320801 h 2264833"/>
                <a:gd name="connsiteX3" fmla="*/ 68467 w 305534"/>
                <a:gd name="connsiteY3" fmla="*/ 1676400 h 2264833"/>
                <a:gd name="connsiteX4" fmla="*/ 174301 w 305534"/>
                <a:gd name="connsiteY4" fmla="*/ 1947333 h 2264833"/>
                <a:gd name="connsiteX5" fmla="*/ 98101 w 305534"/>
                <a:gd name="connsiteY5" fmla="*/ 2264833 h 2264833"/>
                <a:gd name="connsiteX6" fmla="*/ 212401 w 305534"/>
                <a:gd name="connsiteY6" fmla="*/ 2252133 h 2264833"/>
                <a:gd name="connsiteX7" fmla="*/ 305534 w 305534"/>
                <a:gd name="connsiteY7" fmla="*/ 1807633 h 2264833"/>
                <a:gd name="connsiteX8" fmla="*/ 237801 w 305534"/>
                <a:gd name="connsiteY8" fmla="*/ 1549400 h 2264833"/>
                <a:gd name="connsiteX9" fmla="*/ 237801 w 305534"/>
                <a:gd name="connsiteY9" fmla="*/ 1507067 h 2264833"/>
                <a:gd name="connsiteX10" fmla="*/ 186911 w 305534"/>
                <a:gd name="connsiteY10" fmla="*/ 1032933 h 2264833"/>
                <a:gd name="connsiteX11" fmla="*/ 216634 w 305534"/>
                <a:gd name="connsiteY11" fmla="*/ 791633 h 2264833"/>
                <a:gd name="connsiteX12" fmla="*/ 242034 w 305534"/>
                <a:gd name="connsiteY12" fmla="*/ 601133 h 2264833"/>
                <a:gd name="connsiteX13" fmla="*/ 212401 w 305534"/>
                <a:gd name="connsiteY13" fmla="*/ 410633 h 2264833"/>
                <a:gd name="connsiteX14" fmla="*/ 254734 w 305534"/>
                <a:gd name="connsiteY14" fmla="*/ 275167 h 2264833"/>
                <a:gd name="connsiteX15" fmla="*/ 250501 w 305534"/>
                <a:gd name="connsiteY15" fmla="*/ 76200 h 2264833"/>
                <a:gd name="connsiteX16" fmla="*/ 212401 w 305534"/>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34" h="2264833">
                  <a:moveTo>
                    <a:pt x="106567" y="0"/>
                  </a:moveTo>
                  <a:lnTo>
                    <a:pt x="64234" y="643467"/>
                  </a:lnTo>
                  <a:lnTo>
                    <a:pt x="0" y="1320801"/>
                  </a:lnTo>
                  <a:lnTo>
                    <a:pt x="68467" y="1676400"/>
                  </a:lnTo>
                  <a:lnTo>
                    <a:pt x="174301" y="1947333"/>
                  </a:lnTo>
                  <a:lnTo>
                    <a:pt x="98101" y="2264833"/>
                  </a:lnTo>
                  <a:lnTo>
                    <a:pt x="212401" y="2252133"/>
                  </a:lnTo>
                  <a:lnTo>
                    <a:pt x="305534" y="1807633"/>
                  </a:lnTo>
                  <a:lnTo>
                    <a:pt x="237801" y="1549400"/>
                  </a:lnTo>
                  <a:lnTo>
                    <a:pt x="237801" y="1507067"/>
                  </a:lnTo>
                  <a:lnTo>
                    <a:pt x="186911" y="1032933"/>
                  </a:lnTo>
                  <a:lnTo>
                    <a:pt x="216634" y="791633"/>
                  </a:lnTo>
                  <a:lnTo>
                    <a:pt x="242034" y="601133"/>
                  </a:lnTo>
                  <a:lnTo>
                    <a:pt x="212401" y="410633"/>
                  </a:lnTo>
                  <a:lnTo>
                    <a:pt x="254734" y="275167"/>
                  </a:lnTo>
                  <a:lnTo>
                    <a:pt x="250501" y="76200"/>
                  </a:lnTo>
                  <a:lnTo>
                    <a:pt x="212401" y="8467"/>
                  </a:lnTo>
                </a:path>
              </a:pathLst>
            </a:custGeom>
            <a:solidFill>
              <a:srgbClr val="53CD9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eform 36"/>
            <p:cNvSpPr/>
            <p:nvPr/>
          </p:nvSpPr>
          <p:spPr>
            <a:xfrm flipH="1">
              <a:off x="8428965" y="3249626"/>
              <a:ext cx="164492" cy="3338957"/>
            </a:xfrm>
            <a:custGeom>
              <a:avLst/>
              <a:gdLst>
                <a:gd name="connsiteX0" fmla="*/ 42333 w 241300"/>
                <a:gd name="connsiteY0" fmla="*/ 0 h 2264833"/>
                <a:gd name="connsiteX1" fmla="*/ 0 w 241300"/>
                <a:gd name="connsiteY1" fmla="*/ 643467 h 2264833"/>
                <a:gd name="connsiteX2" fmla="*/ 93133 w 241300"/>
                <a:gd name="connsiteY2" fmla="*/ 1291167 h 2264833"/>
                <a:gd name="connsiteX3" fmla="*/ 4233 w 241300"/>
                <a:gd name="connsiteY3" fmla="*/ 1676400 h 2264833"/>
                <a:gd name="connsiteX4" fmla="*/ 110067 w 241300"/>
                <a:gd name="connsiteY4" fmla="*/ 1947333 h 2264833"/>
                <a:gd name="connsiteX5" fmla="*/ 33867 w 241300"/>
                <a:gd name="connsiteY5" fmla="*/ 2264833 h 2264833"/>
                <a:gd name="connsiteX6" fmla="*/ 148167 w 241300"/>
                <a:gd name="connsiteY6" fmla="*/ 2252133 h 2264833"/>
                <a:gd name="connsiteX7" fmla="*/ 241300 w 241300"/>
                <a:gd name="connsiteY7" fmla="*/ 1807633 h 2264833"/>
                <a:gd name="connsiteX8" fmla="*/ 173567 w 241300"/>
                <a:gd name="connsiteY8" fmla="*/ 1549400 h 2264833"/>
                <a:gd name="connsiteX9" fmla="*/ 173567 w 241300"/>
                <a:gd name="connsiteY9" fmla="*/ 1507067 h 2264833"/>
                <a:gd name="connsiteX10" fmla="*/ 232833 w 241300"/>
                <a:gd name="connsiteY10" fmla="*/ 1219200 h 2264833"/>
                <a:gd name="connsiteX11" fmla="*/ 152400 w 241300"/>
                <a:gd name="connsiteY11" fmla="*/ 791633 h 2264833"/>
                <a:gd name="connsiteX12" fmla="*/ 177800 w 241300"/>
                <a:gd name="connsiteY12" fmla="*/ 601133 h 2264833"/>
                <a:gd name="connsiteX13" fmla="*/ 148167 w 241300"/>
                <a:gd name="connsiteY13" fmla="*/ 410633 h 2264833"/>
                <a:gd name="connsiteX14" fmla="*/ 190500 w 241300"/>
                <a:gd name="connsiteY14" fmla="*/ 275167 h 2264833"/>
                <a:gd name="connsiteX15" fmla="*/ 186267 w 241300"/>
                <a:gd name="connsiteY15" fmla="*/ 76200 h 2264833"/>
                <a:gd name="connsiteX16" fmla="*/ 148167 w 241300"/>
                <a:gd name="connsiteY16" fmla="*/ 8467 h 22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1300" h="2264833">
                  <a:moveTo>
                    <a:pt x="42333" y="0"/>
                  </a:moveTo>
                  <a:lnTo>
                    <a:pt x="0" y="643467"/>
                  </a:lnTo>
                  <a:lnTo>
                    <a:pt x="93133" y="1291167"/>
                  </a:lnTo>
                  <a:lnTo>
                    <a:pt x="4233" y="1676400"/>
                  </a:lnTo>
                  <a:lnTo>
                    <a:pt x="110067" y="1947333"/>
                  </a:lnTo>
                  <a:lnTo>
                    <a:pt x="33867" y="2264833"/>
                  </a:lnTo>
                  <a:lnTo>
                    <a:pt x="148167" y="2252133"/>
                  </a:lnTo>
                  <a:lnTo>
                    <a:pt x="241300" y="1807633"/>
                  </a:lnTo>
                  <a:lnTo>
                    <a:pt x="173567" y="1549400"/>
                  </a:lnTo>
                  <a:lnTo>
                    <a:pt x="173567" y="1507067"/>
                  </a:lnTo>
                  <a:lnTo>
                    <a:pt x="232833" y="1219200"/>
                  </a:lnTo>
                  <a:lnTo>
                    <a:pt x="152400" y="791633"/>
                  </a:lnTo>
                  <a:lnTo>
                    <a:pt x="177800" y="601133"/>
                  </a:lnTo>
                  <a:lnTo>
                    <a:pt x="148167" y="410633"/>
                  </a:lnTo>
                  <a:lnTo>
                    <a:pt x="190500" y="275167"/>
                  </a:lnTo>
                  <a:lnTo>
                    <a:pt x="186267" y="76200"/>
                  </a:lnTo>
                  <a:lnTo>
                    <a:pt x="148167" y="8467"/>
                  </a:lnTo>
                </a:path>
              </a:pathLst>
            </a:custGeom>
            <a:solidFill>
              <a:srgbClr val="92D050"/>
            </a:solid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2" name="Rectangle 71"/>
          <p:cNvSpPr/>
          <p:nvPr/>
        </p:nvSpPr>
        <p:spPr>
          <a:xfrm>
            <a:off x="4510766" y="1803400"/>
            <a:ext cx="2264920" cy="1989663"/>
          </a:xfrm>
          <a:prstGeom prst="rect">
            <a:avLst/>
          </a:prstGeom>
          <a:no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5" name="Straight Connector 74"/>
          <p:cNvCxnSpPr/>
          <p:nvPr/>
        </p:nvCxnSpPr>
        <p:spPr>
          <a:xfrm>
            <a:off x="4503185" y="1803400"/>
            <a:ext cx="2261718" cy="1989663"/>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H="1">
            <a:off x="4510766" y="1781923"/>
            <a:ext cx="2254137" cy="201114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205396" y="2795140"/>
            <a:ext cx="11279716" cy="0"/>
          </a:xfrm>
          <a:prstGeom prst="line">
            <a:avLst/>
          </a:prstGeom>
          <a:ln w="1270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72000" y="36000"/>
            <a:ext cx="12062088" cy="830997"/>
          </a:xfrm>
          <a:prstGeom prst="rect">
            <a:avLst/>
          </a:prstGeom>
          <a:solidFill>
            <a:srgbClr val="FFFFFF"/>
          </a:solidFill>
          <a:ln>
            <a:solidFill>
              <a:srgbClr val="FFFFFF"/>
            </a:solid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Assume: Plant height of F2 is </a:t>
            </a:r>
            <a:r>
              <a:rPr lang="en-GB" sz="2400" dirty="0">
                <a:solidFill>
                  <a:srgbClr val="0000FF"/>
                </a:solidFill>
                <a:latin typeface="Arial" panose="020B0604020202020204" pitchFamily="34" charset="0"/>
                <a:cs typeface="Arial" panose="020B0604020202020204" pitchFamily="34" charset="0"/>
              </a:rPr>
              <a:t>not</a:t>
            </a:r>
            <a:r>
              <a:rPr lang="en-GB" sz="2400" dirty="0">
                <a:latin typeface="Arial" panose="020B0604020202020204" pitchFamily="34" charset="0"/>
                <a:cs typeface="Arial" panose="020B0604020202020204" pitchFamily="34" charset="0"/>
              </a:rPr>
              <a:t> at the ‘average of parent‘s means and F1’ (should be, if there was no epistasis). So, </a:t>
            </a:r>
            <a:r>
              <a:rPr lang="en-GB" sz="2400" dirty="0">
                <a:solidFill>
                  <a:srgbClr val="0000FF"/>
                </a:solidFill>
                <a:latin typeface="Arial" panose="020B0604020202020204" pitchFamily="34" charset="0"/>
                <a:cs typeface="Arial" panose="020B0604020202020204" pitchFamily="34" charset="0"/>
              </a:rPr>
              <a:t>this</a:t>
            </a:r>
            <a:r>
              <a:rPr lang="en-GB" sz="2400" dirty="0">
                <a:latin typeface="Arial" panose="020B0604020202020204" pitchFamily="34" charset="0"/>
                <a:cs typeface="Arial" panose="020B0604020202020204" pitchFamily="34" charset="0"/>
              </a:rPr>
              <a:t> is a hint on Epistasis for plant height. True? </a:t>
            </a:r>
          </a:p>
        </p:txBody>
      </p:sp>
      <p:sp>
        <p:nvSpPr>
          <p:cNvPr id="83" name="TextBox 82"/>
          <p:cNvSpPr txBox="1"/>
          <p:nvPr/>
        </p:nvSpPr>
        <p:spPr>
          <a:xfrm>
            <a:off x="72001" y="4736592"/>
            <a:ext cx="12034656" cy="2031325"/>
          </a:xfrm>
          <a:prstGeom prst="rect">
            <a:avLst/>
          </a:prstGeom>
          <a:solidFill>
            <a:srgbClr val="FFFFFF"/>
          </a:solidFill>
          <a:ln>
            <a:solidFill>
              <a:srgbClr val="FFFFFF"/>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Maybe, maybe not. The F2 individuals have the same genes as the F1 and as the sum of both parents, okay. And on average, they are half as heterozygous as the F1, okay. But. They grow in a heterogeneous, segregating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field plot</a:t>
            </a:r>
            <a:r>
              <a:rPr lang="en-GB" dirty="0">
                <a:latin typeface="Arial" panose="020B0604020202020204" pitchFamily="34" charset="0"/>
                <a:cs typeface="Arial" panose="020B0604020202020204" pitchFamily="34" charset="0"/>
              </a:rPr>
              <a:t>. The genetically shorter F2 individuals have genetically taller neighbours. In order to get enough light (competition), they will grow taller than they would if their neighbours were not that tall. The heterogeneity in F2 and the </a:t>
            </a:r>
            <a:r>
              <a:rPr lang="en-GB" dirty="0" err="1">
                <a:latin typeface="Arial" panose="020B0604020202020204" pitchFamily="34" charset="0"/>
                <a:cs typeface="Arial" panose="020B0604020202020204" pitchFamily="34" charset="0"/>
              </a:rPr>
              <a:t>homogene-ity</a:t>
            </a:r>
            <a:r>
              <a:rPr lang="en-GB" dirty="0">
                <a:latin typeface="Arial" panose="020B0604020202020204" pitchFamily="34" charset="0"/>
                <a:cs typeface="Arial" panose="020B0604020202020204" pitchFamily="34" charset="0"/>
              </a:rPr>
              <a:t> in P1, P2 and F1 may lead to a bias of this generation-comparison. The fact that F2 does not correspond to the ’average of parent’s mean and F1’ may reflect their heterogeneity rather than be caused by epistasis. Things are not always complicated; sometimes they are simple ;-)</a:t>
            </a:r>
          </a:p>
        </p:txBody>
      </p:sp>
      <p:sp>
        <p:nvSpPr>
          <p:cNvPr id="53" name="TextBox 52"/>
          <p:cNvSpPr txBox="1"/>
          <p:nvPr/>
        </p:nvSpPr>
        <p:spPr>
          <a:xfrm>
            <a:off x="834868" y="955128"/>
            <a:ext cx="52306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P1</a:t>
            </a:r>
          </a:p>
        </p:txBody>
      </p:sp>
      <p:sp>
        <p:nvSpPr>
          <p:cNvPr id="54" name="TextBox 53"/>
          <p:cNvSpPr txBox="1"/>
          <p:nvPr/>
        </p:nvSpPr>
        <p:spPr>
          <a:xfrm>
            <a:off x="2373008" y="951989"/>
            <a:ext cx="52306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P2</a:t>
            </a:r>
          </a:p>
        </p:txBody>
      </p:sp>
      <p:sp>
        <p:nvSpPr>
          <p:cNvPr id="55" name="TextBox 54"/>
          <p:cNvSpPr txBox="1"/>
          <p:nvPr/>
        </p:nvSpPr>
        <p:spPr>
          <a:xfrm>
            <a:off x="4368345" y="958274"/>
            <a:ext cx="52306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F1</a:t>
            </a:r>
          </a:p>
        </p:txBody>
      </p:sp>
      <p:sp>
        <p:nvSpPr>
          <p:cNvPr id="56" name="TextBox 55"/>
          <p:cNvSpPr txBox="1"/>
          <p:nvPr/>
        </p:nvSpPr>
        <p:spPr>
          <a:xfrm>
            <a:off x="6764323" y="950420"/>
            <a:ext cx="52306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F2</a:t>
            </a:r>
          </a:p>
        </p:txBody>
      </p:sp>
      <p:sp>
        <p:nvSpPr>
          <p:cNvPr id="57" name="Textfeld 5">
            <a:extLst>
              <a:ext uri="{FF2B5EF4-FFF2-40B4-BE49-F238E27FC236}">
                <a16:creationId xmlns:a16="http://schemas.microsoft.com/office/drawing/2014/main" id="{A32694E9-C5A9-4D8E-9A48-DF33475359D2}"/>
              </a:ext>
            </a:extLst>
          </p:cNvPr>
          <p:cNvSpPr txBox="1"/>
          <p:nvPr/>
        </p:nvSpPr>
        <p:spPr>
          <a:xfrm>
            <a:off x="11269686" y="6387480"/>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971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91667E-6 1.11111E-6 L 0.00039 -0.06551 " pathEditMode="relative" rAng="0" ptsTypes="AA">
                                      <p:cBhvr>
                                        <p:cTn id="6" dur="2000" fill="hold"/>
                                        <p:tgtEl>
                                          <p:spTgt spid="79"/>
                                        </p:tgtEl>
                                        <p:attrNameLst>
                                          <p:attrName>ppt_x</p:attrName>
                                          <p:attrName>ppt_y</p:attrName>
                                        </p:attrNameLst>
                                      </p:cBhvr>
                                      <p:rCtr x="13" y="-3287"/>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83"/>
                                        </p:tgtEl>
                                        <p:attrNameLst>
                                          <p:attrName>style.visibility</p:attrName>
                                        </p:attrNameLst>
                                      </p:cBhvr>
                                      <p:to>
                                        <p:strVal val="visible"/>
                                      </p:to>
                                    </p:set>
                                    <p:animEffect transition="in" filter="wipe(left)">
                                      <p:cBhvr>
                                        <p:cTn id="11" dur="2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133"/>
          <p:cNvSpPr txBox="1"/>
          <p:nvPr/>
        </p:nvSpPr>
        <p:spPr>
          <a:xfrm>
            <a:off x="99458" y="36000"/>
            <a:ext cx="3937282" cy="8002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300" dirty="0">
                <a:latin typeface="Arial" panose="020B0604020202020204" pitchFamily="34" charset="0"/>
                <a:cs typeface="Arial" panose="020B0604020202020204" pitchFamily="34" charset="0"/>
              </a:rPr>
              <a:t>Metric Model explains </a:t>
            </a:r>
            <a:r>
              <a:rPr lang="en-GB" sz="2300" dirty="0" err="1">
                <a:latin typeface="Arial" panose="020B0604020202020204" pitchFamily="34" charset="0"/>
                <a:cs typeface="Arial" panose="020B0604020202020204" pitchFamily="34" charset="0"/>
              </a:rPr>
              <a:t>Hete-rosis</a:t>
            </a:r>
            <a:r>
              <a:rPr lang="en-GB" sz="2300" dirty="0">
                <a:latin typeface="Arial" panose="020B0604020202020204" pitchFamily="34" charset="0"/>
                <a:cs typeface="Arial" panose="020B0604020202020204" pitchFamily="34" charset="0"/>
              </a:rPr>
              <a:t> </a:t>
            </a:r>
            <a:r>
              <a:rPr lang="en-GB" sz="2300" dirty="0">
                <a:solidFill>
                  <a:srgbClr val="0000FF"/>
                </a:solidFill>
                <a:latin typeface="Arial" panose="020B0604020202020204" pitchFamily="34" charset="0"/>
                <a:cs typeface="Arial" panose="020B0604020202020204" pitchFamily="34" charset="0"/>
              </a:rPr>
              <a:t>including Epistasis</a:t>
            </a:r>
          </a:p>
        </p:txBody>
      </p:sp>
      <p:pic>
        <p:nvPicPr>
          <p:cNvPr id="3" name="Picture 2"/>
          <p:cNvPicPr>
            <a:picLocks noChangeAspect="1"/>
          </p:cNvPicPr>
          <p:nvPr/>
        </p:nvPicPr>
        <p:blipFill>
          <a:blip r:embed="rId2"/>
          <a:stretch>
            <a:fillRect/>
          </a:stretch>
        </p:blipFill>
        <p:spPr>
          <a:xfrm>
            <a:off x="99457" y="1086151"/>
            <a:ext cx="3937283" cy="1012973"/>
          </a:xfrm>
          <a:prstGeom prst="rect">
            <a:avLst/>
          </a:prstGeom>
          <a:ln w="12700">
            <a:solidFill>
              <a:schemeClr val="bg1">
                <a:lumMod val="95000"/>
              </a:schemeClr>
            </a:solidFill>
          </a:ln>
          <a:effectLst>
            <a:outerShdw blurRad="50800" dist="38100" dir="2700000" algn="tl" rotWithShape="0">
              <a:prstClr val="black">
                <a:alpha val="40000"/>
              </a:prstClr>
            </a:outerShdw>
          </a:effectLst>
        </p:spPr>
      </p:pic>
      <p:sp>
        <p:nvSpPr>
          <p:cNvPr id="5" name="Rectangle 4"/>
          <p:cNvSpPr/>
          <p:nvPr/>
        </p:nvSpPr>
        <p:spPr>
          <a:xfrm>
            <a:off x="145841" y="5665509"/>
            <a:ext cx="4581701" cy="11617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3" descr="B73 Mo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41" y="2249092"/>
            <a:ext cx="3838303" cy="3997275"/>
          </a:xfrm>
          <a:prstGeom prst="rect">
            <a:avLst/>
          </a:prstGeom>
          <a:noFill/>
          <a:ln w="57150">
            <a:solidFill>
              <a:srgbClr val="3333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7459" y="6396335"/>
            <a:ext cx="3884686"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DOI:10.13140/RG.2.2.17230.05440</a:t>
            </a:r>
          </a:p>
        </p:txBody>
      </p:sp>
      <p:sp>
        <p:nvSpPr>
          <p:cNvPr id="4" name="TextBox 3"/>
          <p:cNvSpPr txBox="1"/>
          <p:nvPr/>
        </p:nvSpPr>
        <p:spPr>
          <a:xfrm>
            <a:off x="4154087" y="60058"/>
            <a:ext cx="7933835" cy="466281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dirty="0">
                <a:latin typeface="Arial" panose="020B0604020202020204" pitchFamily="34" charset="0"/>
                <a:cs typeface="Arial" panose="020B0604020202020204" pitchFamily="34" charset="0"/>
              </a:rPr>
              <a:t>► Assume a cross between an elite maize inbred line from - say - Uruguay with a good maize inbred line from - say - Estonia. It is obvious that genes that respond to day-length and temperature effects etc. are rather different between the parents. Sets of such genes are co-adapted within the Uruguay- and within the Estonia-germplasm (selected and fixed for ‚good‘ cooperation in these environments). In F1 and latest in F2, at a sudden, Estonia-genes must </a:t>
            </a:r>
            <a:r>
              <a:rPr lang="en-GB" sz="1700" dirty="0">
                <a:solidFill>
                  <a:srgbClr val="0000FF"/>
                </a:solidFill>
                <a:latin typeface="Arial" panose="020B0604020202020204" pitchFamily="34" charset="0"/>
                <a:cs typeface="Arial" panose="020B0604020202020204" pitchFamily="34" charset="0"/>
              </a:rPr>
              <a:t>cooperate in the same metabolism </a:t>
            </a:r>
            <a:r>
              <a:rPr lang="en-GB" sz="1700" dirty="0">
                <a:latin typeface="Arial" panose="020B0604020202020204" pitchFamily="34" charset="0"/>
                <a:cs typeface="Arial" panose="020B0604020202020204" pitchFamily="34" charset="0"/>
              </a:rPr>
              <a:t>with Uruguay-genes (we have even not yet specified whether offspring lives there or here or even somewhere else such as in Taiwan </a:t>
            </a:r>
            <a:r>
              <a:rPr lang="en-GB" sz="1700" dirty="0">
                <a:latin typeface="Arial" panose="020B0604020202020204" pitchFamily="34" charset="0"/>
                <a:cs typeface="Arial" panose="020B0604020202020204" pitchFamily="34" charset="0"/>
                <a:sym typeface="Wingdings" panose="05000000000000000000" pitchFamily="2" charset="2"/>
              </a:rPr>
              <a:t>). There will be advantageous epistatic effects fixed in the parents and then broken hence lost in the off-spring. Offspring will suffer from this loos (sometimes called ‚recombination loss‘, not ‘less recombination’ but loss of co-adapted groups-of-genes). </a:t>
            </a:r>
            <a:endParaRPr lang="en-GB" sz="800" dirty="0">
              <a:latin typeface="Arial" panose="020B0604020202020204" pitchFamily="34" charset="0"/>
              <a:cs typeface="Arial" panose="020B0604020202020204" pitchFamily="34" charset="0"/>
              <a:sym typeface="Wingdings" panose="05000000000000000000" pitchFamily="2" charset="2"/>
            </a:endParaRPr>
          </a:p>
          <a:p>
            <a:endParaRPr lang="en-GB" sz="800" dirty="0">
              <a:latin typeface="Arial" panose="020B0604020202020204" pitchFamily="34" charset="0"/>
              <a:cs typeface="Arial" panose="020B0604020202020204" pitchFamily="34" charset="0"/>
            </a:endParaRPr>
          </a:p>
          <a:p>
            <a:r>
              <a:rPr lang="en-GB" sz="1700" dirty="0">
                <a:solidFill>
                  <a:schemeClr val="tx1">
                    <a:lumMod val="50000"/>
                    <a:lumOff val="50000"/>
                  </a:schemeClr>
                </a:solidFill>
                <a:latin typeface="Arial" panose="020B0604020202020204" pitchFamily="34" charset="0"/>
                <a:cs typeface="Arial" panose="020B0604020202020204" pitchFamily="34" charset="0"/>
              </a:rPr>
              <a:t>► Different example: If one parent has been bred to feed pigeons (‘tick bean’) and the other as vegetable (‘broad bean’): Then such extreme cross may lead to sudden in-crease in yield in F1 and later: Because the burdensome yield com-ponent restrictions are lifted. In our model we say ,yield-restricting, unfortunate, negative epistatic complexes are dissolved’ due to recombination.</a:t>
            </a:r>
          </a:p>
        </p:txBody>
      </p:sp>
      <p:pic>
        <p:nvPicPr>
          <p:cNvPr id="9" name="Picture 8"/>
          <p:cNvPicPr>
            <a:picLocks noChangeAspect="1"/>
          </p:cNvPicPr>
          <p:nvPr/>
        </p:nvPicPr>
        <p:blipFill>
          <a:blip r:embed="rId4"/>
          <a:stretch>
            <a:fillRect/>
          </a:stretch>
        </p:blipFill>
        <p:spPr>
          <a:xfrm>
            <a:off x="4137359" y="4844637"/>
            <a:ext cx="1911195" cy="1921030"/>
          </a:xfrm>
          <a:prstGeom prst="rect">
            <a:avLst/>
          </a:prstGeom>
          <a:effectLst>
            <a:outerShdw blurRad="63500" sx="102000" sy="102000" algn="ctr" rotWithShape="0">
              <a:prstClr val="black">
                <a:alpha val="40000"/>
              </a:prstClr>
            </a:outerShdw>
          </a:effectLst>
        </p:spPr>
      </p:pic>
      <p:pic>
        <p:nvPicPr>
          <p:cNvPr id="10" name="Picture 9"/>
          <p:cNvPicPr>
            <a:picLocks noChangeAspect="1"/>
          </p:cNvPicPr>
          <p:nvPr/>
        </p:nvPicPr>
        <p:blipFill>
          <a:blip r:embed="rId5"/>
          <a:stretch>
            <a:fillRect/>
          </a:stretch>
        </p:blipFill>
        <p:spPr>
          <a:xfrm>
            <a:off x="9961254" y="4840317"/>
            <a:ext cx="2126668" cy="1925349"/>
          </a:xfrm>
          <a:prstGeom prst="rect">
            <a:avLst/>
          </a:prstGeom>
          <a:effectLst>
            <a:outerShdw blurRad="63500" sx="102000" sy="102000" algn="ctr" rotWithShape="0">
              <a:prstClr val="black">
                <a:alpha val="40000"/>
              </a:prstClr>
            </a:outerShdw>
          </a:effectLst>
        </p:spPr>
      </p:pic>
      <p:pic>
        <p:nvPicPr>
          <p:cNvPr id="13" name="Picture 12"/>
          <p:cNvPicPr>
            <a:picLocks noChangeAspect="1"/>
          </p:cNvPicPr>
          <p:nvPr/>
        </p:nvPicPr>
        <p:blipFill>
          <a:blip r:embed="rId6"/>
          <a:stretch>
            <a:fillRect/>
          </a:stretch>
        </p:blipFill>
        <p:spPr>
          <a:xfrm>
            <a:off x="7995428" y="4840317"/>
            <a:ext cx="1966131" cy="1925349"/>
          </a:xfrm>
          <a:prstGeom prst="rect">
            <a:avLst/>
          </a:prstGeom>
          <a:effectLst>
            <a:outerShdw blurRad="63500" sx="102000" sy="102000" algn="ctr" rotWithShape="0">
              <a:prstClr val="black">
                <a:alpha val="40000"/>
              </a:prstClr>
            </a:outerShdw>
          </a:effectLst>
        </p:spPr>
      </p:pic>
      <p:pic>
        <p:nvPicPr>
          <p:cNvPr id="14" name="Picture 13"/>
          <p:cNvPicPr>
            <a:picLocks noChangeAspect="1"/>
          </p:cNvPicPr>
          <p:nvPr/>
        </p:nvPicPr>
        <p:blipFill>
          <a:blip r:embed="rId7"/>
          <a:stretch>
            <a:fillRect/>
          </a:stretch>
        </p:blipFill>
        <p:spPr>
          <a:xfrm>
            <a:off x="6037097" y="4840317"/>
            <a:ext cx="2020787" cy="1925349"/>
          </a:xfrm>
          <a:prstGeom prst="rect">
            <a:avLst/>
          </a:prstGeom>
          <a:effectLst>
            <a:outerShdw blurRad="63500" sx="102000" sy="102000" algn="ctr" rotWithShape="0">
              <a:prstClr val="black">
                <a:alpha val="40000"/>
              </a:prstClr>
            </a:outerShdw>
          </a:effectLst>
        </p:spPr>
      </p:pic>
      <p:sp>
        <p:nvSpPr>
          <p:cNvPr id="6" name="Textfeld 5"/>
          <p:cNvSpPr txBox="1"/>
          <p:nvPr/>
        </p:nvSpPr>
        <p:spPr>
          <a:xfrm>
            <a:off x="11409828" y="6396335"/>
            <a:ext cx="782172" cy="461665"/>
          </a:xfrm>
          <a:prstGeom prst="rect">
            <a:avLst/>
          </a:prstGeom>
          <a:noFill/>
        </p:spPr>
        <p:txBody>
          <a:bodyPr wrap="square" rtlCol="0">
            <a:spAutoFit/>
          </a:bodyPr>
          <a:lstStyle/>
          <a:p>
            <a:pPr algn="r"/>
            <a:fld id="{5B255CE3-06F4-4E80-85AD-A0878CDD5C50}" type="slidenum">
              <a:rPr lang="en-GB" sz="2400" smtClean="0">
                <a:solidFill>
                  <a:schemeClr val="tx1">
                    <a:lumMod val="50000"/>
                    <a:lumOff val="50000"/>
                  </a:schemeClr>
                </a:solidFill>
              </a:rPr>
              <a:pPr algn="r"/>
              <a:t>23</a:t>
            </a:fld>
            <a:endParaRPr lang="en-GB" sz="2400" dirty="0">
              <a:solidFill>
                <a:schemeClr val="tx1">
                  <a:lumMod val="50000"/>
                  <a:lumOff val="50000"/>
                </a:schemeClr>
              </a:solidFill>
            </a:endParaRPr>
          </a:p>
        </p:txBody>
      </p:sp>
      <p:sp>
        <p:nvSpPr>
          <p:cNvPr id="15" name="Rectangle 14"/>
          <p:cNvSpPr/>
          <p:nvPr/>
        </p:nvSpPr>
        <p:spPr>
          <a:xfrm>
            <a:off x="8190571" y="4841005"/>
            <a:ext cx="3897351" cy="369332"/>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txBody>
          <a:bodyPr wrap="square">
            <a:spAutoFit/>
          </a:bodyPr>
          <a:lstStyle/>
          <a:p>
            <a:pPr algn="r"/>
            <a:r>
              <a:rPr lang="en-GB" i="1" dirty="0" err="1">
                <a:solidFill>
                  <a:schemeClr val="tx1">
                    <a:lumMod val="50000"/>
                    <a:lumOff val="50000"/>
                  </a:schemeClr>
                </a:solidFill>
                <a:latin typeface="Arial" panose="020B0604020202020204" pitchFamily="34" charset="0"/>
                <a:cs typeface="Arial" panose="020B0604020202020204" pitchFamily="34" charset="0"/>
              </a:rPr>
              <a:t>cf</a:t>
            </a:r>
            <a:r>
              <a:rPr lang="en-GB" dirty="0">
                <a:solidFill>
                  <a:schemeClr val="tx1">
                    <a:lumMod val="50000"/>
                    <a:lumOff val="50000"/>
                  </a:schemeClr>
                </a:solidFill>
                <a:latin typeface="Arial" panose="020B0604020202020204" pitchFamily="34" charset="0"/>
                <a:cs typeface="Arial" panose="020B0604020202020204" pitchFamily="34" charset="0"/>
              </a:rPr>
              <a:t> DOI doi.org/10.1007/BF00223643</a:t>
            </a:r>
          </a:p>
        </p:txBody>
      </p:sp>
      <p:sp>
        <p:nvSpPr>
          <p:cNvPr id="16" name="TextBox 15"/>
          <p:cNvSpPr txBox="1"/>
          <p:nvPr/>
        </p:nvSpPr>
        <p:spPr>
          <a:xfrm>
            <a:off x="4120826" y="4840316"/>
            <a:ext cx="2146550" cy="369332"/>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txBody>
          <a:bodyPr wrap="square" rtlCol="0">
            <a:spAutoFit/>
          </a:bodyPr>
          <a:lstStyle/>
          <a:p>
            <a:r>
              <a:rPr lang="de-DE" dirty="0">
                <a:solidFill>
                  <a:schemeClr val="tx1">
                    <a:lumMod val="50000"/>
                    <a:lumOff val="50000"/>
                  </a:schemeClr>
                </a:solidFill>
                <a:latin typeface="Arial" panose="020B0604020202020204" pitchFamily="34" charset="0"/>
                <a:cs typeface="Arial" panose="020B0604020202020204" pitchFamily="34" charset="0"/>
              </a:rPr>
              <a:t>© AW, </a:t>
            </a:r>
            <a:r>
              <a:rPr lang="de-DE" dirty="0" err="1">
                <a:solidFill>
                  <a:schemeClr val="tx1">
                    <a:lumMod val="50000"/>
                    <a:lumOff val="50000"/>
                  </a:schemeClr>
                </a:solidFill>
                <a:latin typeface="Arial" panose="020B0604020202020204" pitchFamily="34" charset="0"/>
                <a:cs typeface="Arial" panose="020B0604020202020204" pitchFamily="34" charset="0"/>
              </a:rPr>
              <a:t>ProFaba</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7" name="Textfeld 5">
            <a:extLst>
              <a:ext uri="{FF2B5EF4-FFF2-40B4-BE49-F238E27FC236}">
                <a16:creationId xmlns:a16="http://schemas.microsoft.com/office/drawing/2014/main" id="{01480790-29F3-4A35-BFE2-F2AB24AC5FD3}"/>
              </a:ext>
            </a:extLst>
          </p:cNvPr>
          <p:cNvSpPr txBox="1"/>
          <p:nvPr/>
        </p:nvSpPr>
        <p:spPr>
          <a:xfrm>
            <a:off x="42911" y="2523159"/>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2B5C5AE-361C-475F-8625-BDF7BB250E37}"/>
              </a:ext>
            </a:extLst>
          </p:cNvPr>
          <p:cNvSpPr txBox="1"/>
          <p:nvPr/>
        </p:nvSpPr>
        <p:spPr>
          <a:xfrm>
            <a:off x="4133726" y="6501100"/>
            <a:ext cx="3861701" cy="353943"/>
          </a:xfrm>
          <a:prstGeom prst="rect">
            <a:avLst/>
          </a:prstGeom>
          <a:solidFill>
            <a:schemeClr val="bg1"/>
          </a:solidFill>
        </p:spPr>
        <p:txBody>
          <a:bodyPr wrap="square" rtlCol="0">
            <a:spAutoFit/>
          </a:bodyPr>
          <a:lstStyle/>
          <a:p>
            <a:pPr algn="ctr"/>
            <a:r>
              <a:rPr lang="en-GB" sz="1700" dirty="0">
                <a:solidFill>
                  <a:schemeClr val="tx1">
                    <a:lumMod val="50000"/>
                    <a:lumOff val="50000"/>
                  </a:schemeClr>
                </a:solidFill>
                <a:latin typeface="Arial" panose="020B0604020202020204" pitchFamily="34" charset="0"/>
                <a:cs typeface="Arial" panose="020B0604020202020204" pitchFamily="34" charset="0"/>
              </a:rPr>
              <a:t>Tick bean, must be small!</a:t>
            </a:r>
          </a:p>
        </p:txBody>
      </p:sp>
      <p:sp>
        <p:nvSpPr>
          <p:cNvPr id="18" name="TextBox 17">
            <a:extLst>
              <a:ext uri="{FF2B5EF4-FFF2-40B4-BE49-F238E27FC236}">
                <a16:creationId xmlns:a16="http://schemas.microsoft.com/office/drawing/2014/main" id="{334A37C7-1550-473F-A66C-7D5E9B47606E}"/>
              </a:ext>
            </a:extLst>
          </p:cNvPr>
          <p:cNvSpPr txBox="1"/>
          <p:nvPr/>
        </p:nvSpPr>
        <p:spPr>
          <a:xfrm>
            <a:off x="8141943" y="6501985"/>
            <a:ext cx="3945979" cy="353943"/>
          </a:xfrm>
          <a:prstGeom prst="rect">
            <a:avLst/>
          </a:prstGeom>
          <a:solidFill>
            <a:schemeClr val="bg1"/>
          </a:solidFill>
        </p:spPr>
        <p:txBody>
          <a:bodyPr wrap="square" rtlCol="0">
            <a:spAutoFit/>
          </a:bodyPr>
          <a:lstStyle/>
          <a:p>
            <a:pPr algn="ctr"/>
            <a:r>
              <a:rPr lang="en-GB" sz="1700" dirty="0">
                <a:solidFill>
                  <a:schemeClr val="tx1">
                    <a:lumMod val="50000"/>
                    <a:lumOff val="50000"/>
                  </a:schemeClr>
                </a:solidFill>
                <a:latin typeface="Arial" panose="020B0604020202020204" pitchFamily="34" charset="0"/>
                <a:cs typeface="Arial" panose="020B0604020202020204" pitchFamily="34" charset="0"/>
              </a:rPr>
              <a:t>Broad bean, must be large!</a:t>
            </a:r>
          </a:p>
        </p:txBody>
      </p:sp>
    </p:spTree>
    <p:extLst>
      <p:ext uri="{BB962C8B-B14F-4D97-AF65-F5344CB8AC3E}">
        <p14:creationId xmlns:p14="http://schemas.microsoft.com/office/powerpoint/2010/main" val="994158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217462" y="560895"/>
            <a:ext cx="5889479" cy="6266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78615" y="560895"/>
            <a:ext cx="6012623" cy="6266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2" name="Object 1"/>
          <p:cNvGraphicFramePr>
            <a:graphicFrameLocks noChangeAspect="1"/>
          </p:cNvGraphicFramePr>
          <p:nvPr>
            <p:extLst>
              <p:ext uri="{D42A27DB-BD31-4B8C-83A1-F6EECF244321}">
                <p14:modId xmlns:p14="http://schemas.microsoft.com/office/powerpoint/2010/main" val="927340682"/>
              </p:ext>
            </p:extLst>
          </p:nvPr>
        </p:nvGraphicFramePr>
        <p:xfrm>
          <a:off x="145841" y="490905"/>
          <a:ext cx="5840637" cy="6336320"/>
        </p:xfrm>
        <a:graphic>
          <a:graphicData uri="http://schemas.openxmlformats.org/presentationml/2006/ole">
            <mc:AlternateContent xmlns:mc="http://schemas.openxmlformats.org/markup-compatibility/2006">
              <mc:Choice xmlns:v="urn:schemas-microsoft-com:vml" Requires="v">
                <p:oleObj spid="_x0000_s21802" name="Dokument" r:id="rId3" imgW="6210823" imgH="6740162" progId="Word.Document.12">
                  <p:link updateAutomatic="1"/>
                </p:oleObj>
              </mc:Choice>
              <mc:Fallback>
                <p:oleObj name="Dokument" r:id="rId3" imgW="6210823" imgH="6740162" progId="Word.Document.12">
                  <p:link updateAutomatic="1"/>
                  <p:pic>
                    <p:nvPicPr>
                      <p:cNvPr id="2" name="Object 1"/>
                      <p:cNvPicPr/>
                      <p:nvPr/>
                    </p:nvPicPr>
                    <p:blipFill>
                      <a:blip r:embed="rId4"/>
                      <a:stretch>
                        <a:fillRect/>
                      </a:stretch>
                    </p:blipFill>
                    <p:spPr>
                      <a:xfrm>
                        <a:off x="145841" y="490905"/>
                        <a:ext cx="5840637" cy="6336320"/>
                      </a:xfrm>
                      <a:prstGeom prst="rect">
                        <a:avLst/>
                      </a:prstGeom>
                      <a:solidFill>
                        <a:schemeClr val="bg1"/>
                      </a:solidFill>
                    </p:spPr>
                  </p:pic>
                </p:oleObj>
              </mc:Fallback>
            </mc:AlternateContent>
          </a:graphicData>
        </a:graphic>
      </p:graphicFrame>
      <p:sp>
        <p:nvSpPr>
          <p:cNvPr id="8" name="Textfeld 133"/>
          <p:cNvSpPr txBox="1"/>
          <p:nvPr/>
        </p:nvSpPr>
        <p:spPr>
          <a:xfrm>
            <a:off x="78615" y="29240"/>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rgbClr val="0000FF"/>
                </a:solidFill>
                <a:latin typeface="Arial" panose="020B0604020202020204" pitchFamily="34" charset="0"/>
                <a:cs typeface="Arial" panose="020B0604020202020204" pitchFamily="34" charset="0"/>
              </a:rPr>
              <a:t>Generations Means Analyses </a:t>
            </a:r>
            <a:r>
              <a:rPr lang="en-GB" sz="2400" dirty="0">
                <a:latin typeface="Arial" panose="020B0604020202020204" pitchFamily="34" charset="0"/>
                <a:cs typeface="Arial" panose="020B0604020202020204" pitchFamily="34" charset="0"/>
              </a:rPr>
              <a:t>with parameters for pairs of loci (epistasis)</a:t>
            </a:r>
          </a:p>
        </p:txBody>
      </p:sp>
      <p:sp>
        <p:nvSpPr>
          <p:cNvPr id="7" name="Rectangle 6"/>
          <p:cNvSpPr/>
          <p:nvPr/>
        </p:nvSpPr>
        <p:spPr>
          <a:xfrm>
            <a:off x="3166711" y="1761067"/>
            <a:ext cx="2781702" cy="3619455"/>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 name="Group 9"/>
          <p:cNvGrpSpPr/>
          <p:nvPr/>
        </p:nvGrpSpPr>
        <p:grpSpPr>
          <a:xfrm>
            <a:off x="6091238" y="711200"/>
            <a:ext cx="6100765" cy="6116025"/>
            <a:chOff x="6091238" y="711200"/>
            <a:chExt cx="6100765" cy="6116025"/>
          </a:xfrm>
        </p:grpSpPr>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pPr algn="r"/>
                <a:t>24</a:t>
              </a:fld>
              <a:endParaRPr lang="en-GB" sz="2400" dirty="0"/>
            </a:p>
          </p:txBody>
        </p:sp>
        <p:graphicFrame>
          <p:nvGraphicFramePr>
            <p:cNvPr id="5" name="Objekt 4"/>
            <p:cNvGraphicFramePr>
              <a:graphicFrameLocks noChangeAspect="1"/>
            </p:cNvGraphicFramePr>
            <p:nvPr>
              <p:extLst>
                <p:ext uri="{D42A27DB-BD31-4B8C-83A1-F6EECF244321}">
                  <p14:modId xmlns:p14="http://schemas.microsoft.com/office/powerpoint/2010/main" val="331257397"/>
                </p:ext>
              </p:extLst>
            </p:nvPr>
          </p:nvGraphicFramePr>
          <p:xfrm>
            <a:off x="6091238" y="711200"/>
            <a:ext cx="6034087" cy="6081713"/>
          </p:xfrm>
          <a:graphic>
            <a:graphicData uri="http://schemas.openxmlformats.org/presentationml/2006/ole">
              <mc:AlternateContent xmlns:mc="http://schemas.openxmlformats.org/markup-compatibility/2006">
                <mc:Choice xmlns:v="urn:schemas-microsoft-com:vml" Requires="v">
                  <p:oleObj spid="_x0000_s21803" name="Dokument" r:id="rId5" imgW="6491284" imgH="6546835" progId="Word.Document.12">
                    <p:link updateAutomatic="1"/>
                  </p:oleObj>
                </mc:Choice>
                <mc:Fallback>
                  <p:oleObj name="Dokument" r:id="rId5" imgW="6491284" imgH="6546835" progId="Word.Document.12">
                    <p:link updateAutomatic="1"/>
                    <p:pic>
                      <p:nvPicPr>
                        <p:cNvPr id="0" name=""/>
                        <p:cNvPicPr/>
                        <p:nvPr/>
                      </p:nvPicPr>
                      <p:blipFill>
                        <a:blip r:embed="rId6"/>
                        <a:stretch>
                          <a:fillRect/>
                        </a:stretch>
                      </p:blipFill>
                      <p:spPr>
                        <a:xfrm>
                          <a:off x="6091238" y="711200"/>
                          <a:ext cx="6034087" cy="6081713"/>
                        </a:xfrm>
                        <a:prstGeom prst="rect">
                          <a:avLst/>
                        </a:prstGeom>
                      </p:spPr>
                    </p:pic>
                  </p:oleObj>
                </mc:Fallback>
              </mc:AlternateContent>
            </a:graphicData>
          </a:graphic>
        </p:graphicFrame>
        <p:sp>
          <p:nvSpPr>
            <p:cNvPr id="9" name="Rectangle 8"/>
            <p:cNvSpPr/>
            <p:nvPr/>
          </p:nvSpPr>
          <p:spPr>
            <a:xfrm>
              <a:off x="9325239" y="1740208"/>
              <a:ext cx="2781702" cy="3577749"/>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9367474" y="1172057"/>
              <a:ext cx="2152903" cy="369332"/>
            </a:xfrm>
            <a:prstGeom prst="rect">
              <a:avLst/>
            </a:prstGeom>
            <a:solidFill>
              <a:schemeClr val="bg1"/>
            </a:solidFill>
          </p:spPr>
          <p:txBody>
            <a:bodyPr wrap="square" rtlCol="0">
              <a:spAutoFit/>
            </a:bodyPr>
            <a:lstStyle/>
            <a:p>
              <a:r>
                <a:rPr lang="en-GB" spc="30" dirty="0">
                  <a:latin typeface="Arial" panose="020B0604020202020204" pitchFamily="34" charset="0"/>
                  <a:cs typeface="Arial" panose="020B0604020202020204" pitchFamily="34" charset="0"/>
                </a:rPr>
                <a:t>(</a:t>
              </a:r>
              <a:r>
                <a:rPr lang="en-GB" spc="30" dirty="0">
                  <a:solidFill>
                    <a:srgbClr val="FF3300"/>
                  </a:solidFill>
                  <a:latin typeface="Arial" panose="020B0604020202020204" pitchFamily="34" charset="0"/>
                  <a:cs typeface="Arial" panose="020B0604020202020204" pitchFamily="34" charset="0"/>
                </a:rPr>
                <a:t>Repulsion</a:t>
              </a:r>
              <a:r>
                <a:rPr lang="en-GB" spc="30" dirty="0">
                  <a:latin typeface="Arial" panose="020B0604020202020204" pitchFamily="34" charset="0"/>
                  <a:cs typeface="Arial" panose="020B0604020202020204" pitchFamily="34" charset="0"/>
                </a:rPr>
                <a:t> phase)</a:t>
              </a:r>
            </a:p>
          </p:txBody>
        </p:sp>
        <p:sp>
          <p:nvSpPr>
            <p:cNvPr id="4" name="TextBox 3"/>
            <p:cNvSpPr txBox="1"/>
            <p:nvPr/>
          </p:nvSpPr>
          <p:spPr>
            <a:xfrm>
              <a:off x="7708903" y="908868"/>
              <a:ext cx="2413000" cy="353943"/>
            </a:xfrm>
            <a:prstGeom prst="rect">
              <a:avLst/>
            </a:prstGeom>
            <a:solidFill>
              <a:schemeClr val="bg1"/>
            </a:solidFill>
          </p:spPr>
          <p:txBody>
            <a:bodyPr wrap="square" rtlCol="0">
              <a:spAutoFit/>
            </a:bodyPr>
            <a:lstStyle/>
            <a:p>
              <a:r>
                <a:rPr lang="en-GB" sz="1700" dirty="0">
                  <a:latin typeface="Arial" panose="020B0604020202020204" pitchFamily="34" charset="0"/>
                  <a:cs typeface="Arial" panose="020B0604020202020204" pitchFamily="34" charset="0"/>
                </a:rPr>
                <a:t>(F∞-</a:t>
              </a:r>
              <a:r>
                <a:rPr lang="en-GB" sz="1700" dirty="0" err="1">
                  <a:latin typeface="Arial" panose="020B0604020202020204" pitchFamily="34" charset="0"/>
                  <a:cs typeface="Arial" panose="020B0604020202020204" pitchFamily="34" charset="0"/>
                </a:rPr>
                <a:t>metrik</a:t>
              </a:r>
              <a:r>
                <a:rPr lang="en-GB" sz="1700" dirty="0">
                  <a:latin typeface="Arial" panose="020B0604020202020204" pitchFamily="34" charset="0"/>
                  <a:cs typeface="Arial" panose="020B0604020202020204" pitchFamily="34" charset="0"/>
                </a:rPr>
                <a:t>, no linkage)</a:t>
              </a:r>
            </a:p>
          </p:txBody>
        </p:sp>
      </p:grpSp>
      <p:sp>
        <p:nvSpPr>
          <p:cNvPr id="13" name="Textfeld 5">
            <a:extLst>
              <a:ext uri="{FF2B5EF4-FFF2-40B4-BE49-F238E27FC236}">
                <a16:creationId xmlns:a16="http://schemas.microsoft.com/office/drawing/2014/main" id="{2AE64BB6-51C6-47E1-9844-3D84E7C13C69}"/>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67A1AEA8-F8F5-462F-9A51-A610938C10F6}"/>
              </a:ext>
            </a:extLst>
          </p:cNvPr>
          <p:cNvGrpSpPr/>
          <p:nvPr/>
        </p:nvGrpSpPr>
        <p:grpSpPr>
          <a:xfrm>
            <a:off x="2783150" y="1164656"/>
            <a:ext cx="8003219" cy="392122"/>
            <a:chOff x="2783150" y="1164656"/>
            <a:chExt cx="8003219" cy="392122"/>
          </a:xfrm>
        </p:grpSpPr>
        <p:sp>
          <p:nvSpPr>
            <p:cNvPr id="14" name="TextBox 13">
              <a:extLst>
                <a:ext uri="{FF2B5EF4-FFF2-40B4-BE49-F238E27FC236}">
                  <a16:creationId xmlns:a16="http://schemas.microsoft.com/office/drawing/2014/main" id="{9C16A72F-A582-40EC-841D-A81708314460}"/>
                </a:ext>
              </a:extLst>
            </p:cNvPr>
            <p:cNvSpPr txBox="1"/>
            <p:nvPr/>
          </p:nvSpPr>
          <p:spPr>
            <a:xfrm>
              <a:off x="2783150" y="1172057"/>
              <a:ext cx="1176291" cy="384721"/>
            </a:xfrm>
            <a:prstGeom prst="rect">
              <a:avLst/>
            </a:prstGeom>
            <a:noFill/>
          </p:spPr>
          <p:txBody>
            <a:bodyPr wrap="square" rtlCol="0">
              <a:spAutoFit/>
            </a:bodyPr>
            <a:lstStyle/>
            <a:p>
              <a:r>
                <a:rPr lang="en-GB" sz="19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Coupling</a:t>
              </a:r>
            </a:p>
          </p:txBody>
        </p:sp>
        <p:sp>
          <p:nvSpPr>
            <p:cNvPr id="15" name="TextBox 14">
              <a:extLst>
                <a:ext uri="{FF2B5EF4-FFF2-40B4-BE49-F238E27FC236}">
                  <a16:creationId xmlns:a16="http://schemas.microsoft.com/office/drawing/2014/main" id="{0DAB630A-1530-47C6-AC53-775C4C8F29CC}"/>
                </a:ext>
              </a:extLst>
            </p:cNvPr>
            <p:cNvSpPr txBox="1"/>
            <p:nvPr/>
          </p:nvSpPr>
          <p:spPr>
            <a:xfrm>
              <a:off x="9442836" y="1164656"/>
              <a:ext cx="1343533" cy="384721"/>
            </a:xfrm>
            <a:prstGeom prst="rect">
              <a:avLst/>
            </a:prstGeom>
            <a:noFill/>
          </p:spPr>
          <p:txBody>
            <a:bodyPr wrap="square" rtlCol="0">
              <a:spAutoFit/>
            </a:bodyPr>
            <a:lstStyle/>
            <a:p>
              <a:r>
                <a:rPr lang="en-GB" sz="1900" kern="1100" spc="-2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Repulsion</a:t>
              </a:r>
            </a:p>
          </p:txBody>
        </p:sp>
      </p:grpSp>
    </p:spTree>
    <p:extLst>
      <p:ext uri="{BB962C8B-B14F-4D97-AF65-F5344CB8AC3E}">
        <p14:creationId xmlns:p14="http://schemas.microsoft.com/office/powerpoint/2010/main" val="109838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195999" y="568787"/>
            <a:ext cx="5927458" cy="499478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78615" y="560895"/>
            <a:ext cx="6012623" cy="499478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2" name="Object 1"/>
          <p:cNvGraphicFramePr>
            <a:graphicFrameLocks noChangeAspect="1"/>
          </p:cNvGraphicFramePr>
          <p:nvPr/>
        </p:nvGraphicFramePr>
        <p:xfrm>
          <a:off x="145841" y="490905"/>
          <a:ext cx="5840637" cy="6336320"/>
        </p:xfrm>
        <a:graphic>
          <a:graphicData uri="http://schemas.openxmlformats.org/presentationml/2006/ole">
            <mc:AlternateContent xmlns:mc="http://schemas.openxmlformats.org/markup-compatibility/2006">
              <mc:Choice xmlns:v="urn:schemas-microsoft-com:vml" Requires="v">
                <p:oleObj spid="_x0000_s23800" name="Dokument" r:id="rId3" imgW="6210823" imgH="6740162" progId="Word.Document.12">
                  <p:link updateAutomatic="1"/>
                </p:oleObj>
              </mc:Choice>
              <mc:Fallback>
                <p:oleObj name="Dokument" r:id="rId3" imgW="6210823" imgH="6740162" progId="Word.Document.12">
                  <p:link updateAutomatic="1"/>
                  <p:pic>
                    <p:nvPicPr>
                      <p:cNvPr id="2" name="Object 1"/>
                      <p:cNvPicPr/>
                      <p:nvPr/>
                    </p:nvPicPr>
                    <p:blipFill>
                      <a:blip r:embed="rId4"/>
                      <a:stretch>
                        <a:fillRect/>
                      </a:stretch>
                    </p:blipFill>
                    <p:spPr>
                      <a:xfrm>
                        <a:off x="145841" y="490905"/>
                        <a:ext cx="5840637" cy="6336320"/>
                      </a:xfrm>
                      <a:prstGeom prst="rect">
                        <a:avLst/>
                      </a:prstGeom>
                      <a:solidFill>
                        <a:schemeClr val="bg1"/>
                      </a:solidFill>
                    </p:spPr>
                  </p:pic>
                </p:oleObj>
              </mc:Fallback>
            </mc:AlternateContent>
          </a:graphicData>
        </a:graphic>
      </p:graphicFrame>
      <p:sp>
        <p:nvSpPr>
          <p:cNvPr id="8" name="Textfeld 133"/>
          <p:cNvSpPr txBox="1"/>
          <p:nvPr/>
        </p:nvSpPr>
        <p:spPr>
          <a:xfrm>
            <a:off x="78615" y="29240"/>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rgbClr val="0000FF"/>
                </a:solidFill>
                <a:latin typeface="Arial" panose="020B0604020202020204" pitchFamily="34" charset="0"/>
                <a:cs typeface="Arial" panose="020B0604020202020204" pitchFamily="34" charset="0"/>
              </a:rPr>
              <a:t>Generations Means Analyses </a:t>
            </a:r>
            <a:r>
              <a:rPr lang="en-GB" sz="2400" dirty="0">
                <a:latin typeface="Arial" panose="020B0604020202020204" pitchFamily="34" charset="0"/>
                <a:cs typeface="Arial" panose="020B0604020202020204" pitchFamily="34" charset="0"/>
              </a:rPr>
              <a:t>with parameters for pairs of loci (epistasis)</a:t>
            </a:r>
          </a:p>
        </p:txBody>
      </p:sp>
      <p:grpSp>
        <p:nvGrpSpPr>
          <p:cNvPr id="3" name="Group 2"/>
          <p:cNvGrpSpPr/>
          <p:nvPr/>
        </p:nvGrpSpPr>
        <p:grpSpPr>
          <a:xfrm>
            <a:off x="6091238" y="522571"/>
            <a:ext cx="6034087" cy="6312546"/>
            <a:chOff x="6091238" y="522571"/>
            <a:chExt cx="6034087" cy="6312546"/>
          </a:xfrm>
        </p:grpSpPr>
        <p:graphicFrame>
          <p:nvGraphicFramePr>
            <p:cNvPr id="5" name="Objekt 4"/>
            <p:cNvGraphicFramePr>
              <a:graphicFrameLocks noChangeAspect="1"/>
            </p:cNvGraphicFramePr>
            <p:nvPr>
              <p:extLst>
                <p:ext uri="{D42A27DB-BD31-4B8C-83A1-F6EECF244321}">
                  <p14:modId xmlns:p14="http://schemas.microsoft.com/office/powerpoint/2010/main" val="685087044"/>
                </p:ext>
              </p:extLst>
            </p:nvPr>
          </p:nvGraphicFramePr>
          <p:xfrm>
            <a:off x="6091238" y="753404"/>
            <a:ext cx="6034087" cy="6081713"/>
          </p:xfrm>
          <a:graphic>
            <a:graphicData uri="http://schemas.openxmlformats.org/presentationml/2006/ole">
              <mc:AlternateContent xmlns:mc="http://schemas.openxmlformats.org/markup-compatibility/2006">
                <mc:Choice xmlns:v="urn:schemas-microsoft-com:vml" Requires="v">
                  <p:oleObj spid="_x0000_s23801" name="Document" r:id="rId5" imgW="6491284" imgH="6546835" progId="Word.Document.12">
                    <p:link updateAutomatic="1"/>
                  </p:oleObj>
                </mc:Choice>
                <mc:Fallback>
                  <p:oleObj name="Document" r:id="rId5" imgW="6491284" imgH="6546835" progId="Word.Document.12">
                    <p:link updateAutomatic="1"/>
                    <p:pic>
                      <p:nvPicPr>
                        <p:cNvPr id="5" name="Objekt 4"/>
                        <p:cNvPicPr/>
                        <p:nvPr/>
                      </p:nvPicPr>
                      <p:blipFill>
                        <a:blip r:embed="rId6"/>
                        <a:stretch>
                          <a:fillRect/>
                        </a:stretch>
                      </p:blipFill>
                      <p:spPr>
                        <a:xfrm>
                          <a:off x="6091238" y="753404"/>
                          <a:ext cx="6034087" cy="6081713"/>
                        </a:xfrm>
                        <a:prstGeom prst="rect">
                          <a:avLst/>
                        </a:prstGeom>
                      </p:spPr>
                    </p:pic>
                  </p:oleObj>
                </mc:Fallback>
              </mc:AlternateContent>
            </a:graphicData>
          </a:graphic>
        </p:graphicFrame>
        <p:sp>
          <p:nvSpPr>
            <p:cNvPr id="9" name="TextBox 8"/>
            <p:cNvSpPr txBox="1"/>
            <p:nvPr/>
          </p:nvSpPr>
          <p:spPr>
            <a:xfrm>
              <a:off x="7708903" y="946965"/>
              <a:ext cx="2413000" cy="353943"/>
            </a:xfrm>
            <a:prstGeom prst="rect">
              <a:avLst/>
            </a:prstGeom>
            <a:solidFill>
              <a:schemeClr val="bg1"/>
            </a:solidFill>
          </p:spPr>
          <p:txBody>
            <a:bodyPr wrap="square" rtlCol="0">
              <a:spAutoFit/>
            </a:bodyPr>
            <a:lstStyle/>
            <a:p>
              <a:r>
                <a:rPr lang="de-DE" sz="1700" dirty="0">
                  <a:latin typeface="Arial" panose="020B0604020202020204" pitchFamily="34" charset="0"/>
                  <a:cs typeface="Arial" panose="020B0604020202020204" pitchFamily="34" charset="0"/>
                </a:rPr>
                <a:t>(F∞-metrik, </a:t>
              </a:r>
              <a:r>
                <a:rPr lang="de-DE" sz="1700" dirty="0" err="1">
                  <a:latin typeface="Arial" panose="020B0604020202020204" pitchFamily="34" charset="0"/>
                  <a:cs typeface="Arial" panose="020B0604020202020204" pitchFamily="34" charset="0"/>
                </a:rPr>
                <a:t>no</a:t>
              </a:r>
              <a:r>
                <a:rPr lang="de-DE" sz="1700" dirty="0">
                  <a:latin typeface="Arial" panose="020B0604020202020204" pitchFamily="34" charset="0"/>
                  <a:cs typeface="Arial" panose="020B0604020202020204" pitchFamily="34" charset="0"/>
                </a:rPr>
                <a:t> </a:t>
              </a:r>
              <a:r>
                <a:rPr lang="de-DE" sz="1700" dirty="0" err="1">
                  <a:latin typeface="Arial" panose="020B0604020202020204" pitchFamily="34" charset="0"/>
                  <a:cs typeface="Arial" panose="020B0604020202020204" pitchFamily="34" charset="0"/>
                </a:rPr>
                <a:t>linkage</a:t>
              </a:r>
              <a:r>
                <a:rPr lang="de-DE" sz="1700" dirty="0">
                  <a:latin typeface="Arial" panose="020B0604020202020204" pitchFamily="34" charset="0"/>
                  <a:cs typeface="Arial" panose="020B0604020202020204" pitchFamily="34" charset="0"/>
                </a:rPr>
                <a:t>)</a:t>
              </a:r>
              <a:endParaRPr lang="en-GB" sz="1700" dirty="0">
                <a:latin typeface="Arial" panose="020B0604020202020204" pitchFamily="34" charset="0"/>
                <a:cs typeface="Arial" panose="020B0604020202020204" pitchFamily="34" charset="0"/>
              </a:endParaRPr>
            </a:p>
          </p:txBody>
        </p:sp>
        <p:sp>
          <p:nvSpPr>
            <p:cNvPr id="6" name="Textfeld 5"/>
            <p:cNvSpPr txBox="1"/>
            <p:nvPr/>
          </p:nvSpPr>
          <p:spPr>
            <a:xfrm>
              <a:off x="11216929" y="522571"/>
              <a:ext cx="782172" cy="46166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25</a:t>
              </a:fld>
              <a:endParaRPr lang="en-GB" sz="2400" dirty="0">
                <a:latin typeface="Arial" panose="020B0604020202020204" pitchFamily="34" charset="0"/>
                <a:cs typeface="Arial" panose="020B0604020202020204" pitchFamily="34" charset="0"/>
              </a:endParaRPr>
            </a:p>
          </p:txBody>
        </p:sp>
      </p:grpSp>
      <p:sp>
        <p:nvSpPr>
          <p:cNvPr id="12" name="Rectangle 11"/>
          <p:cNvSpPr/>
          <p:nvPr/>
        </p:nvSpPr>
        <p:spPr>
          <a:xfrm>
            <a:off x="78615" y="5563576"/>
            <a:ext cx="12044841" cy="1294424"/>
          </a:xfrm>
          <a:prstGeom prst="rect">
            <a:avLst/>
          </a:prstGeom>
          <a:solidFill>
            <a:schemeClr val="bg1"/>
          </a:solidFill>
          <a:ln>
            <a:solidFill>
              <a:schemeClr val="bg1"/>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Box 852"/>
          <p:cNvSpPr txBox="1">
            <a:spLocks noChangeArrowheads="1"/>
          </p:cNvSpPr>
          <p:nvPr/>
        </p:nvSpPr>
        <p:spPr bwMode="auto">
          <a:xfrm>
            <a:off x="72000" y="5571468"/>
            <a:ext cx="12051456" cy="1200329"/>
          </a:xfrm>
          <a:prstGeom prst="rect">
            <a:avLst/>
          </a:prstGeom>
          <a:solidFill>
            <a:schemeClr val="bg1"/>
          </a:solidFill>
          <a:ln w="57150">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en-US" sz="2400" dirty="0">
                <a:latin typeface="Arial" charset="0"/>
              </a:rPr>
              <a:t>What we define as ‚Coupling‘ and as ‚Repulsion‘ is, in a different tradition of genetics, defined as:   </a:t>
            </a:r>
            <a:r>
              <a:rPr lang="en-GB" altLang="en-US" sz="2400" dirty="0">
                <a:solidFill>
                  <a:schemeClr val="tx1">
                    <a:lumMod val="50000"/>
                    <a:lumOff val="50000"/>
                  </a:schemeClr>
                </a:solidFill>
                <a:latin typeface="Arial" charset="0"/>
              </a:rPr>
              <a:t>► </a:t>
            </a:r>
            <a:r>
              <a:rPr lang="en-GB" altLang="en-US" sz="2400" b="1" dirty="0">
                <a:solidFill>
                  <a:srgbClr val="FF0000"/>
                </a:solidFill>
                <a:latin typeface="Arial" charset="0"/>
              </a:rPr>
              <a:t>Parental</a:t>
            </a:r>
            <a:r>
              <a:rPr lang="en-GB" altLang="en-US" sz="2400" dirty="0">
                <a:latin typeface="Arial" charset="0"/>
              </a:rPr>
              <a:t> gamete phase and</a:t>
            </a:r>
            <a:r>
              <a:rPr lang="en-GB" altLang="en-US" sz="2400" dirty="0">
                <a:solidFill>
                  <a:schemeClr val="tx1">
                    <a:lumMod val="50000"/>
                    <a:lumOff val="50000"/>
                  </a:schemeClr>
                </a:solidFill>
                <a:latin typeface="Arial" charset="0"/>
              </a:rPr>
              <a:t> </a:t>
            </a:r>
            <a:r>
              <a:rPr lang="en-GB" altLang="en-US" sz="2400" b="1" dirty="0">
                <a:solidFill>
                  <a:srgbClr val="0033CC"/>
                </a:solidFill>
                <a:latin typeface="Arial" charset="0"/>
              </a:rPr>
              <a:t>Recombined </a:t>
            </a:r>
            <a:r>
              <a:rPr lang="en-GB" altLang="en-US" sz="2400" dirty="0">
                <a:latin typeface="Arial" charset="0"/>
              </a:rPr>
              <a:t>(or Recombinant) gamete phase</a:t>
            </a:r>
            <a:r>
              <a:rPr lang="en-GB" altLang="en-US" sz="2400" dirty="0">
                <a:solidFill>
                  <a:schemeClr val="tx1">
                    <a:lumMod val="50000"/>
                    <a:lumOff val="50000"/>
                  </a:schemeClr>
                </a:solidFill>
                <a:latin typeface="Arial" charset="0"/>
              </a:rPr>
              <a:t> </a:t>
            </a:r>
            <a:r>
              <a:rPr lang="en-GB" altLang="en-US" sz="2400" dirty="0">
                <a:latin typeface="Arial" charset="0"/>
              </a:rPr>
              <a:t>or as: </a:t>
            </a:r>
            <a:r>
              <a:rPr lang="en-GB" altLang="en-US" sz="2400" dirty="0">
                <a:solidFill>
                  <a:schemeClr val="tx1">
                    <a:lumMod val="50000"/>
                    <a:lumOff val="50000"/>
                  </a:schemeClr>
                </a:solidFill>
                <a:latin typeface="Arial" charset="0"/>
              </a:rPr>
              <a:t>► </a:t>
            </a:r>
            <a:r>
              <a:rPr lang="en-GB" altLang="en-US" sz="2400" dirty="0">
                <a:latin typeface="Arial" charset="0"/>
              </a:rPr>
              <a:t>parental and recombined (or recombinant) </a:t>
            </a:r>
            <a:r>
              <a:rPr lang="en-GB" altLang="en-US" sz="2400" dirty="0">
                <a:solidFill>
                  <a:srgbClr val="0000FF"/>
                </a:solidFill>
                <a:latin typeface="Arial" charset="0"/>
              </a:rPr>
              <a:t>haplotype</a:t>
            </a:r>
            <a:r>
              <a:rPr lang="en-GB" altLang="en-US" sz="2400" dirty="0">
                <a:latin typeface="Arial" charset="0"/>
              </a:rPr>
              <a:t>.</a:t>
            </a:r>
          </a:p>
        </p:txBody>
      </p:sp>
      <p:sp>
        <p:nvSpPr>
          <p:cNvPr id="14" name="TextBox 13">
            <a:extLst>
              <a:ext uri="{FF2B5EF4-FFF2-40B4-BE49-F238E27FC236}">
                <a16:creationId xmlns:a16="http://schemas.microsoft.com/office/drawing/2014/main" id="{75E80FC4-9B47-466A-8365-DD839EE899E3}"/>
              </a:ext>
            </a:extLst>
          </p:cNvPr>
          <p:cNvSpPr txBox="1"/>
          <p:nvPr/>
        </p:nvSpPr>
        <p:spPr>
          <a:xfrm>
            <a:off x="2783150" y="1172057"/>
            <a:ext cx="1176291" cy="384721"/>
          </a:xfrm>
          <a:prstGeom prst="rect">
            <a:avLst/>
          </a:prstGeom>
          <a:noFill/>
        </p:spPr>
        <p:txBody>
          <a:bodyPr wrap="square" rtlCol="0">
            <a:spAutoFit/>
          </a:bodyPr>
          <a:lstStyle/>
          <a:p>
            <a:r>
              <a:rPr lang="en-GB" sz="19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Coupling</a:t>
            </a:r>
          </a:p>
        </p:txBody>
      </p:sp>
      <p:sp>
        <p:nvSpPr>
          <p:cNvPr id="16" name="TextBox 15">
            <a:extLst>
              <a:ext uri="{FF2B5EF4-FFF2-40B4-BE49-F238E27FC236}">
                <a16:creationId xmlns:a16="http://schemas.microsoft.com/office/drawing/2014/main" id="{F256EF70-3319-435E-9FC0-7CC762B4A685}"/>
              </a:ext>
            </a:extLst>
          </p:cNvPr>
          <p:cNvSpPr txBox="1"/>
          <p:nvPr/>
        </p:nvSpPr>
        <p:spPr>
          <a:xfrm>
            <a:off x="9382216" y="1192003"/>
            <a:ext cx="1343533" cy="384721"/>
          </a:xfrm>
          <a:prstGeom prst="rect">
            <a:avLst/>
          </a:prstGeom>
          <a:noFill/>
        </p:spPr>
        <p:txBody>
          <a:bodyPr wrap="square" rtlCol="0">
            <a:spAutoFit/>
          </a:bodyPr>
          <a:lstStyle/>
          <a:p>
            <a:r>
              <a:rPr lang="en-GB" sz="1900" kern="1100" spc="-2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Repulsion</a:t>
            </a:r>
          </a:p>
        </p:txBody>
      </p:sp>
    </p:spTree>
    <p:extLst>
      <p:ext uri="{BB962C8B-B14F-4D97-AF65-F5344CB8AC3E}">
        <p14:creationId xmlns:p14="http://schemas.microsoft.com/office/powerpoint/2010/main" val="231803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2" fill="hold" grpId="0" nodeType="withEffect">
                                  <p:stCondLst>
                                    <p:cond delay="2000"/>
                                  </p:stCondLst>
                                  <p:childTnLst>
                                    <p:animEffect transition="out" filter="wipe(righ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par>
                                <p:cTn id="8" presetID="22" presetClass="exit" presetSubtype="2" fill="hold" grpId="0" nodeType="withEffect">
                                  <p:stCondLst>
                                    <p:cond delay="2000"/>
                                  </p:stCondLst>
                                  <p:childTnLst>
                                    <p:animEffect transition="out" filter="wipe(right)">
                                      <p:cBhvr>
                                        <p:cTn id="9" dur="2000"/>
                                        <p:tgtEl>
                                          <p:spTgt spid="16"/>
                                        </p:tgtEl>
                                      </p:cBhvr>
                                    </p:animEffect>
                                    <p:set>
                                      <p:cBhvr>
                                        <p:cTn id="10"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UNPLAB-QuGen_Ch-5[</a:t>
            </a:r>
            <a:r>
              <a:rPr lang="de-DE" dirty="0" err="1"/>
              <a:t>GenMeanAnal</a:t>
            </a:r>
            <a:r>
              <a:rPr lang="de-DE" dirty="0"/>
              <a:t>]</a:t>
            </a:r>
          </a:p>
        </p:txBody>
      </p:sp>
      <p:pic>
        <p:nvPicPr>
          <p:cNvPr id="8" name="Picture 7">
            <a:extLst>
              <a:ext uri="{FF2B5EF4-FFF2-40B4-BE49-F238E27FC236}">
                <a16:creationId xmlns:a16="http://schemas.microsoft.com/office/drawing/2014/main" id="{24B688C5-CDC3-451B-96D8-E8336556178C}"/>
              </a:ext>
            </a:extLst>
          </p:cNvPr>
          <p:cNvPicPr>
            <a:picLocks noChangeAspect="1"/>
          </p:cNvPicPr>
          <p:nvPr/>
        </p:nvPicPr>
        <p:blipFill>
          <a:blip r:embed="rId2"/>
          <a:stretch>
            <a:fillRect/>
          </a:stretch>
        </p:blipFill>
        <p:spPr>
          <a:xfrm>
            <a:off x="10932835" y="2738487"/>
            <a:ext cx="1171311" cy="4073476"/>
          </a:xfrm>
          <a:prstGeom prst="rect">
            <a:avLst/>
          </a:prstGeom>
          <a:effectLst>
            <a:outerShdw blurRad="50800" dist="38100" dir="2700000" algn="tl" rotWithShape="0">
              <a:prstClr val="black">
                <a:alpha val="40000"/>
              </a:prstClr>
            </a:outerShdw>
          </a:effectLst>
        </p:spPr>
      </p:pic>
      <p:sp>
        <p:nvSpPr>
          <p:cNvPr id="9" name="Textfeld 5">
            <a:extLst>
              <a:ext uri="{FF2B5EF4-FFF2-40B4-BE49-F238E27FC236}">
                <a16:creationId xmlns:a16="http://schemas.microsoft.com/office/drawing/2014/main" id="{20EE748E-B542-4972-A58D-0C9E996760E8}"/>
              </a:ext>
            </a:extLst>
          </p:cNvPr>
          <p:cNvSpPr txBox="1"/>
          <p:nvPr/>
        </p:nvSpPr>
        <p:spPr>
          <a:xfrm>
            <a:off x="9946911"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26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9106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2" y="36001"/>
            <a:ext cx="6262274" cy="572515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A lot. 38 Chapters of UNPLAB is a lot.</a:t>
            </a: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a:t>
            </a:r>
          </a:p>
          <a:p>
            <a:pPr>
              <a:spcAft>
                <a:spcPts val="800"/>
              </a:spcAft>
            </a:pPr>
            <a:r>
              <a:rPr lang="en-GB" sz="1867" dirty="0">
                <a:latin typeface="Arial" panose="020B0604020202020204" pitchFamily="34" charset="0"/>
                <a:cs typeface="Arial" panose="020B0604020202020204" pitchFamily="34" charset="0"/>
              </a:rPr>
              <a:t>Diversity </a:t>
            </a:r>
            <a:r>
              <a:rPr lang="en-GB" sz="1867" i="1" dirty="0">
                <a:latin typeface="Arial" panose="020B0604020202020204" pitchFamily="34" charset="0"/>
                <a:cs typeface="Arial" panose="020B0604020202020204" pitchFamily="34" charset="0"/>
              </a:rPr>
              <a:t>vs</a:t>
            </a:r>
            <a:r>
              <a:rPr lang="en-GB" sz="1867" dirty="0">
                <a:latin typeface="Arial" panose="020B0604020202020204" pitchFamily="34" charset="0"/>
                <a:cs typeface="Arial" panose="020B0604020202020204" pitchFamily="34" charset="0"/>
              </a:rPr>
              <a:t>. Variance; Normal Distribution and Variance; More than one trait to breed for; Qualitative </a:t>
            </a:r>
            <a:r>
              <a:rPr lang="en-GB" sz="1867" i="1" dirty="0">
                <a:latin typeface="Arial" panose="020B0604020202020204" pitchFamily="34" charset="0"/>
                <a:cs typeface="Arial" panose="020B0604020202020204" pitchFamily="34" charset="0"/>
              </a:rPr>
              <a:t>vs</a:t>
            </a:r>
            <a:r>
              <a:rPr lang="en-GB" sz="1867" dirty="0">
                <a:latin typeface="Arial" panose="020B0604020202020204" pitchFamily="34" charset="0"/>
                <a:cs typeface="Arial" panose="020B0604020202020204" pitchFamily="34" charset="0"/>
              </a:rPr>
              <a:t>. quantitative variation </a:t>
            </a:r>
            <a:r>
              <a:rPr lang="en-GB" sz="1867" i="1" dirty="0">
                <a:latin typeface="Arial" panose="020B0604020202020204" pitchFamily="34" charset="0"/>
                <a:cs typeface="Arial" panose="020B0604020202020204" pitchFamily="34" charset="0"/>
              </a:rPr>
              <a:t>aka</a:t>
            </a:r>
            <a:r>
              <a:rPr lang="en-GB" sz="1867" dirty="0">
                <a:latin typeface="Arial" panose="020B0604020202020204" pitchFamily="34" charset="0"/>
                <a:cs typeface="Arial" panose="020B0604020202020204" pitchFamily="34" charset="0"/>
              </a:rPr>
              <a:t> monogenic vs. polygenic variance; Impact of allele frequencies on variance, </a:t>
            </a:r>
            <a:r>
              <a:rPr lang="en-GB" sz="1867" i="1" dirty="0">
                <a:latin typeface="Arial" panose="020B0604020202020204" pitchFamily="34" charset="0"/>
                <a:cs typeface="Arial" panose="020B0604020202020204" pitchFamily="34" charset="0"/>
              </a:rPr>
              <a:t>aka</a:t>
            </a:r>
            <a:r>
              <a:rPr lang="en-GB" sz="1867" dirty="0">
                <a:latin typeface="Arial" panose="020B0604020202020204" pitchFamily="34" charset="0"/>
                <a:cs typeface="Arial" panose="020B0604020202020204" pitchFamily="34" charset="0"/>
              </a:rPr>
              <a:t> impact of selection of variance. You have seen the transition from monogenic to polygenic Segregation and Variance. The parameters of the Metric F∞ Model, mainly the additive effect ‘a’ and the dominance effect ‘d’</a:t>
            </a: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F1 –    = d</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d</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(aa)</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 (dd)</a:t>
            </a:r>
            <a:r>
              <a:rPr lang="en-GB" baseline="-25000" dirty="0">
                <a:latin typeface="Arial" panose="020B0604020202020204" pitchFamily="34" charset="0"/>
                <a:cs typeface="Arial" panose="020B0604020202020204" pitchFamily="34" charset="0"/>
              </a:rPr>
              <a:t>12</a:t>
            </a:r>
          </a:p>
          <a:p>
            <a:endParaRPr lang="en-GB" baseline="-25000" dirty="0">
              <a:latin typeface="Arial" panose="020B0604020202020204" pitchFamily="34" charset="0"/>
              <a:cs typeface="Arial" panose="020B0604020202020204" pitchFamily="34" charset="0"/>
            </a:endParaRPr>
          </a:p>
          <a:p>
            <a:endParaRPr lang="en-GB" baseline="-25000" dirty="0">
              <a:latin typeface="Arial" panose="020B0604020202020204" pitchFamily="34" charset="0"/>
              <a:cs typeface="Arial" panose="020B0604020202020204" pitchFamily="34" charset="0"/>
            </a:endParaRPr>
          </a:p>
          <a:p>
            <a:endParaRPr lang="en-GB" baseline="-25000" dirty="0">
              <a:latin typeface="Arial" panose="020B0604020202020204" pitchFamily="34" charset="0"/>
              <a:cs typeface="Arial" panose="020B0604020202020204" pitchFamily="34" charset="0"/>
            </a:endParaRPr>
          </a:p>
          <a:p>
            <a:endParaRPr lang="en-GB" baseline="-25000"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p:txBody>
      </p:sp>
      <p:graphicFrame>
        <p:nvGraphicFramePr>
          <p:cNvPr id="8" name="Object 7">
            <a:extLst>
              <a:ext uri="{FF2B5EF4-FFF2-40B4-BE49-F238E27FC236}">
                <a16:creationId xmlns:a16="http://schemas.microsoft.com/office/drawing/2014/main" id="{BCD08DFD-A6FC-42F8-A7D7-84EEA8424C44}"/>
              </a:ext>
            </a:extLst>
          </p:cNvPr>
          <p:cNvGraphicFramePr>
            <a:graphicFrameLocks noChangeAspect="1"/>
          </p:cNvGraphicFramePr>
          <p:nvPr>
            <p:extLst>
              <p:ext uri="{D42A27DB-BD31-4B8C-83A1-F6EECF244321}">
                <p14:modId xmlns:p14="http://schemas.microsoft.com/office/powerpoint/2010/main" val="4209249918"/>
              </p:ext>
            </p:extLst>
          </p:nvPr>
        </p:nvGraphicFramePr>
        <p:xfrm>
          <a:off x="6467383" y="79879"/>
          <a:ext cx="5530325" cy="6634446"/>
        </p:xfrm>
        <a:graphic>
          <a:graphicData uri="http://schemas.openxmlformats.org/presentationml/2006/ole">
            <mc:AlternateContent xmlns:mc="http://schemas.openxmlformats.org/markup-compatibility/2006">
              <mc:Choice xmlns:v="urn:schemas-microsoft-com:vml" Requires="v">
                <p:oleObj spid="_x0000_s27685" name="Document" r:id="rId3" imgW="6395395" imgH="7672685" progId="Word.Document.12">
                  <p:link updateAutomatic="1"/>
                </p:oleObj>
              </mc:Choice>
              <mc:Fallback>
                <p:oleObj name="Document" r:id="rId3" imgW="6395395" imgH="7672685" progId="Word.Document.12">
                  <p:link updateAutomatic="1"/>
                  <p:pic>
                    <p:nvPicPr>
                      <p:cNvPr id="0" name=""/>
                      <p:cNvPicPr/>
                      <p:nvPr/>
                    </p:nvPicPr>
                    <p:blipFill>
                      <a:blip r:embed="rId4"/>
                      <a:stretch>
                        <a:fillRect/>
                      </a:stretch>
                    </p:blipFill>
                    <p:spPr>
                      <a:xfrm>
                        <a:off x="6467383" y="79879"/>
                        <a:ext cx="5530325" cy="6634446"/>
                      </a:xfrm>
                      <a:prstGeom prst="rect">
                        <a:avLst/>
                      </a:prstGeom>
                      <a:solidFill>
                        <a:schemeClr val="bg1">
                          <a:lumMod val="95000"/>
                        </a:schemeClr>
                      </a:solidFill>
                    </p:spPr>
                  </p:pic>
                </p:oleObj>
              </mc:Fallback>
            </mc:AlternateContent>
          </a:graphicData>
        </a:graphic>
      </p:graphicFrame>
      <p:sp>
        <p:nvSpPr>
          <p:cNvPr id="6" name="Textfeld 5"/>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88B5D37-3241-4818-8164-187854A8F52E}"/>
              </a:ext>
            </a:extLst>
          </p:cNvPr>
          <p:cNvPicPr>
            <a:picLocks noChangeAspect="1"/>
          </p:cNvPicPr>
          <p:nvPr/>
        </p:nvPicPr>
        <p:blipFill>
          <a:blip r:embed="rId5"/>
          <a:stretch>
            <a:fillRect/>
          </a:stretch>
        </p:blipFill>
        <p:spPr>
          <a:xfrm>
            <a:off x="-8877" y="4408369"/>
            <a:ext cx="7115452" cy="895827"/>
          </a:xfrm>
          <a:prstGeom prst="rect">
            <a:avLst/>
          </a:prstGeom>
          <a:noFill/>
          <a:effectLst/>
        </p:spPr>
      </p:pic>
      <p:pic>
        <p:nvPicPr>
          <p:cNvPr id="4" name="Picture 3">
            <a:extLst>
              <a:ext uri="{FF2B5EF4-FFF2-40B4-BE49-F238E27FC236}">
                <a16:creationId xmlns:a16="http://schemas.microsoft.com/office/drawing/2014/main" id="{D7F512DB-A122-417B-B32A-FDF05DA9EA25}"/>
              </a:ext>
            </a:extLst>
          </p:cNvPr>
          <p:cNvPicPr>
            <a:picLocks noChangeAspect="1"/>
          </p:cNvPicPr>
          <p:nvPr/>
        </p:nvPicPr>
        <p:blipFill>
          <a:blip r:embed="rId6"/>
          <a:stretch>
            <a:fillRect/>
          </a:stretch>
        </p:blipFill>
        <p:spPr>
          <a:xfrm>
            <a:off x="-7900" y="5326391"/>
            <a:ext cx="4647460" cy="959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64375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78615" y="908244"/>
            <a:ext cx="5797252" cy="578465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1146949" y="1392878"/>
            <a:ext cx="650064" cy="5249333"/>
            <a:chOff x="1166099" y="1367367"/>
            <a:chExt cx="650064" cy="5249333"/>
          </a:xfrm>
        </p:grpSpPr>
        <p:grpSp>
          <p:nvGrpSpPr>
            <p:cNvPr id="3" name="Group 2"/>
            <p:cNvGrpSpPr/>
            <p:nvPr/>
          </p:nvGrpSpPr>
          <p:grpSpPr>
            <a:xfrm>
              <a:off x="1166099" y="1367367"/>
              <a:ext cx="650064" cy="5249333"/>
              <a:chOff x="1166099" y="1367367"/>
              <a:chExt cx="650064" cy="5249333"/>
            </a:xfrm>
          </p:grpSpPr>
          <p:sp>
            <p:nvSpPr>
              <p:cNvPr id="138" name="Freeform 137"/>
              <p:cNvSpPr/>
              <p:nvPr/>
            </p:nvSpPr>
            <p:spPr>
              <a:xfrm>
                <a:off x="1252021" y="1367367"/>
                <a:ext cx="564142" cy="5249333"/>
              </a:xfrm>
              <a:custGeom>
                <a:avLst/>
                <a:gdLst>
                  <a:gd name="connsiteX0" fmla="*/ 305846 w 564142"/>
                  <a:gd name="connsiteY0" fmla="*/ 0 h 5249333"/>
                  <a:gd name="connsiteX1" fmla="*/ 284679 w 564142"/>
                  <a:gd name="connsiteY1" fmla="*/ 148166 h 5249333"/>
                  <a:gd name="connsiteX2" fmla="*/ 301612 w 564142"/>
                  <a:gd name="connsiteY2" fmla="*/ 406400 h 5249333"/>
                  <a:gd name="connsiteX3" fmla="*/ 284679 w 564142"/>
                  <a:gd name="connsiteY3" fmla="*/ 715433 h 5249333"/>
                  <a:gd name="connsiteX4" fmla="*/ 263512 w 564142"/>
                  <a:gd name="connsiteY4" fmla="*/ 787400 h 5249333"/>
                  <a:gd name="connsiteX5" fmla="*/ 233879 w 564142"/>
                  <a:gd name="connsiteY5" fmla="*/ 867833 h 5249333"/>
                  <a:gd name="connsiteX6" fmla="*/ 221179 w 564142"/>
                  <a:gd name="connsiteY6" fmla="*/ 897466 h 5249333"/>
                  <a:gd name="connsiteX7" fmla="*/ 204246 w 564142"/>
                  <a:gd name="connsiteY7" fmla="*/ 969433 h 5249333"/>
                  <a:gd name="connsiteX8" fmla="*/ 191546 w 564142"/>
                  <a:gd name="connsiteY8" fmla="*/ 1032933 h 5249333"/>
                  <a:gd name="connsiteX9" fmla="*/ 183079 w 564142"/>
                  <a:gd name="connsiteY9" fmla="*/ 1113366 h 5249333"/>
                  <a:gd name="connsiteX10" fmla="*/ 174612 w 564142"/>
                  <a:gd name="connsiteY10" fmla="*/ 1143000 h 5249333"/>
                  <a:gd name="connsiteX11" fmla="*/ 149212 w 564142"/>
                  <a:gd name="connsiteY11" fmla="*/ 1244600 h 5249333"/>
                  <a:gd name="connsiteX12" fmla="*/ 128046 w 564142"/>
                  <a:gd name="connsiteY12" fmla="*/ 1350433 h 5249333"/>
                  <a:gd name="connsiteX13" fmla="*/ 119579 w 564142"/>
                  <a:gd name="connsiteY13" fmla="*/ 1388533 h 5249333"/>
                  <a:gd name="connsiteX14" fmla="*/ 111112 w 564142"/>
                  <a:gd name="connsiteY14" fmla="*/ 1460500 h 5249333"/>
                  <a:gd name="connsiteX15" fmla="*/ 85712 w 564142"/>
                  <a:gd name="connsiteY15" fmla="*/ 1591733 h 5249333"/>
                  <a:gd name="connsiteX16" fmla="*/ 77246 w 564142"/>
                  <a:gd name="connsiteY16" fmla="*/ 1625600 h 5249333"/>
                  <a:gd name="connsiteX17" fmla="*/ 56079 w 564142"/>
                  <a:gd name="connsiteY17" fmla="*/ 1769533 h 5249333"/>
                  <a:gd name="connsiteX18" fmla="*/ 43379 w 564142"/>
                  <a:gd name="connsiteY18" fmla="*/ 1837266 h 5249333"/>
                  <a:gd name="connsiteX19" fmla="*/ 22212 w 564142"/>
                  <a:gd name="connsiteY19" fmla="*/ 1972733 h 5249333"/>
                  <a:gd name="connsiteX20" fmla="*/ 13746 w 564142"/>
                  <a:gd name="connsiteY20" fmla="*/ 2074333 h 5249333"/>
                  <a:gd name="connsiteX21" fmla="*/ 1046 w 564142"/>
                  <a:gd name="connsiteY21" fmla="*/ 2188633 h 5249333"/>
                  <a:gd name="connsiteX22" fmla="*/ 5279 w 564142"/>
                  <a:gd name="connsiteY22" fmla="*/ 2357966 h 5249333"/>
                  <a:gd name="connsiteX23" fmla="*/ 30679 w 564142"/>
                  <a:gd name="connsiteY23" fmla="*/ 2455333 h 5249333"/>
                  <a:gd name="connsiteX24" fmla="*/ 64546 w 564142"/>
                  <a:gd name="connsiteY24" fmla="*/ 2590800 h 5249333"/>
                  <a:gd name="connsiteX25" fmla="*/ 77246 w 564142"/>
                  <a:gd name="connsiteY25" fmla="*/ 2637366 h 5249333"/>
                  <a:gd name="connsiteX26" fmla="*/ 98412 w 564142"/>
                  <a:gd name="connsiteY26" fmla="*/ 2734733 h 5249333"/>
                  <a:gd name="connsiteX27" fmla="*/ 111112 w 564142"/>
                  <a:gd name="connsiteY27" fmla="*/ 2764366 h 5249333"/>
                  <a:gd name="connsiteX28" fmla="*/ 132279 w 564142"/>
                  <a:gd name="connsiteY28" fmla="*/ 2798233 h 5249333"/>
                  <a:gd name="connsiteX29" fmla="*/ 149212 w 564142"/>
                  <a:gd name="connsiteY29" fmla="*/ 2857500 h 5249333"/>
                  <a:gd name="connsiteX30" fmla="*/ 170379 w 564142"/>
                  <a:gd name="connsiteY30" fmla="*/ 2967566 h 5249333"/>
                  <a:gd name="connsiteX31" fmla="*/ 178846 w 564142"/>
                  <a:gd name="connsiteY31" fmla="*/ 3039533 h 5249333"/>
                  <a:gd name="connsiteX32" fmla="*/ 200012 w 564142"/>
                  <a:gd name="connsiteY32" fmla="*/ 3183466 h 5249333"/>
                  <a:gd name="connsiteX33" fmla="*/ 208479 w 564142"/>
                  <a:gd name="connsiteY33" fmla="*/ 3272366 h 5249333"/>
                  <a:gd name="connsiteX34" fmla="*/ 221179 w 564142"/>
                  <a:gd name="connsiteY34" fmla="*/ 3335866 h 5249333"/>
                  <a:gd name="connsiteX35" fmla="*/ 229646 w 564142"/>
                  <a:gd name="connsiteY35" fmla="*/ 3416300 h 5249333"/>
                  <a:gd name="connsiteX36" fmla="*/ 242346 w 564142"/>
                  <a:gd name="connsiteY36" fmla="*/ 3479800 h 5249333"/>
                  <a:gd name="connsiteX37" fmla="*/ 263512 w 564142"/>
                  <a:gd name="connsiteY37" fmla="*/ 3619500 h 5249333"/>
                  <a:gd name="connsiteX38" fmla="*/ 271979 w 564142"/>
                  <a:gd name="connsiteY38" fmla="*/ 3911600 h 5249333"/>
                  <a:gd name="connsiteX39" fmla="*/ 280446 w 564142"/>
                  <a:gd name="connsiteY39" fmla="*/ 3953933 h 5249333"/>
                  <a:gd name="connsiteX40" fmla="*/ 314312 w 564142"/>
                  <a:gd name="connsiteY40" fmla="*/ 4102100 h 5249333"/>
                  <a:gd name="connsiteX41" fmla="*/ 335479 w 564142"/>
                  <a:gd name="connsiteY41" fmla="*/ 4186766 h 5249333"/>
                  <a:gd name="connsiteX42" fmla="*/ 348179 w 564142"/>
                  <a:gd name="connsiteY42" fmla="*/ 4237566 h 5249333"/>
                  <a:gd name="connsiteX43" fmla="*/ 382046 w 564142"/>
                  <a:gd name="connsiteY43" fmla="*/ 4364566 h 5249333"/>
                  <a:gd name="connsiteX44" fmla="*/ 403212 w 564142"/>
                  <a:gd name="connsiteY44" fmla="*/ 4508500 h 5249333"/>
                  <a:gd name="connsiteX45" fmla="*/ 415912 w 564142"/>
                  <a:gd name="connsiteY45" fmla="*/ 4588933 h 5249333"/>
                  <a:gd name="connsiteX46" fmla="*/ 437079 w 564142"/>
                  <a:gd name="connsiteY46" fmla="*/ 4711700 h 5249333"/>
                  <a:gd name="connsiteX47" fmla="*/ 445546 w 564142"/>
                  <a:gd name="connsiteY47" fmla="*/ 4779433 h 5249333"/>
                  <a:gd name="connsiteX48" fmla="*/ 454012 w 564142"/>
                  <a:gd name="connsiteY48" fmla="*/ 4872566 h 5249333"/>
                  <a:gd name="connsiteX49" fmla="*/ 466712 w 564142"/>
                  <a:gd name="connsiteY49" fmla="*/ 4923366 h 5249333"/>
                  <a:gd name="connsiteX50" fmla="*/ 475179 w 564142"/>
                  <a:gd name="connsiteY50" fmla="*/ 4969933 h 5249333"/>
                  <a:gd name="connsiteX51" fmla="*/ 483646 w 564142"/>
                  <a:gd name="connsiteY51" fmla="*/ 4991100 h 5249333"/>
                  <a:gd name="connsiteX52" fmla="*/ 496346 w 564142"/>
                  <a:gd name="connsiteY52" fmla="*/ 5029200 h 5249333"/>
                  <a:gd name="connsiteX53" fmla="*/ 504812 w 564142"/>
                  <a:gd name="connsiteY53" fmla="*/ 5050366 h 5249333"/>
                  <a:gd name="connsiteX54" fmla="*/ 513279 w 564142"/>
                  <a:gd name="connsiteY54" fmla="*/ 5080000 h 5249333"/>
                  <a:gd name="connsiteX55" fmla="*/ 525979 w 564142"/>
                  <a:gd name="connsiteY55" fmla="*/ 5101166 h 5249333"/>
                  <a:gd name="connsiteX56" fmla="*/ 534446 w 564142"/>
                  <a:gd name="connsiteY56" fmla="*/ 5118100 h 5249333"/>
                  <a:gd name="connsiteX57" fmla="*/ 551379 w 564142"/>
                  <a:gd name="connsiteY57" fmla="*/ 5177366 h 5249333"/>
                  <a:gd name="connsiteX58" fmla="*/ 564079 w 564142"/>
                  <a:gd name="connsiteY58" fmla="*/ 5249333 h 524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64142" h="5249333">
                    <a:moveTo>
                      <a:pt x="305846" y="0"/>
                    </a:moveTo>
                    <a:cubicBezTo>
                      <a:pt x="300853" y="29957"/>
                      <a:pt x="285201" y="116351"/>
                      <a:pt x="284679" y="148166"/>
                    </a:cubicBezTo>
                    <a:cubicBezTo>
                      <a:pt x="281926" y="316063"/>
                      <a:pt x="281076" y="290030"/>
                      <a:pt x="301612" y="406400"/>
                    </a:cubicBezTo>
                    <a:cubicBezTo>
                      <a:pt x="294307" y="621908"/>
                      <a:pt x="304487" y="586685"/>
                      <a:pt x="284679" y="715433"/>
                    </a:cubicBezTo>
                    <a:cubicBezTo>
                      <a:pt x="275875" y="772656"/>
                      <a:pt x="284557" y="752324"/>
                      <a:pt x="263512" y="787400"/>
                    </a:cubicBezTo>
                    <a:cubicBezTo>
                      <a:pt x="250319" y="833578"/>
                      <a:pt x="258439" y="809503"/>
                      <a:pt x="233879" y="867833"/>
                    </a:cubicBezTo>
                    <a:cubicBezTo>
                      <a:pt x="229709" y="877737"/>
                      <a:pt x="223786" y="887040"/>
                      <a:pt x="221179" y="897466"/>
                    </a:cubicBezTo>
                    <a:cubicBezTo>
                      <a:pt x="213239" y="929225"/>
                      <a:pt x="211119" y="936442"/>
                      <a:pt x="204246" y="969433"/>
                    </a:cubicBezTo>
                    <a:cubicBezTo>
                      <a:pt x="199844" y="990565"/>
                      <a:pt x="194687" y="1011577"/>
                      <a:pt x="191546" y="1032933"/>
                    </a:cubicBezTo>
                    <a:cubicBezTo>
                      <a:pt x="187624" y="1059605"/>
                      <a:pt x="187178" y="1086720"/>
                      <a:pt x="183079" y="1113366"/>
                    </a:cubicBezTo>
                    <a:cubicBezTo>
                      <a:pt x="181517" y="1123520"/>
                      <a:pt x="177179" y="1133053"/>
                      <a:pt x="174612" y="1143000"/>
                    </a:cubicBezTo>
                    <a:cubicBezTo>
                      <a:pt x="165889" y="1176802"/>
                      <a:pt x="156058" y="1210369"/>
                      <a:pt x="149212" y="1244600"/>
                    </a:cubicBezTo>
                    <a:cubicBezTo>
                      <a:pt x="142157" y="1279878"/>
                      <a:pt x="135851" y="1315314"/>
                      <a:pt x="128046" y="1350433"/>
                    </a:cubicBezTo>
                    <a:cubicBezTo>
                      <a:pt x="125224" y="1363133"/>
                      <a:pt x="121557" y="1375674"/>
                      <a:pt x="119579" y="1388533"/>
                    </a:cubicBezTo>
                    <a:cubicBezTo>
                      <a:pt x="115906" y="1412407"/>
                      <a:pt x="115083" y="1436674"/>
                      <a:pt x="111112" y="1460500"/>
                    </a:cubicBezTo>
                    <a:cubicBezTo>
                      <a:pt x="103787" y="1504450"/>
                      <a:pt x="96518" y="1548507"/>
                      <a:pt x="85712" y="1591733"/>
                    </a:cubicBezTo>
                    <a:cubicBezTo>
                      <a:pt x="82890" y="1603022"/>
                      <a:pt x="79365" y="1614158"/>
                      <a:pt x="77246" y="1625600"/>
                    </a:cubicBezTo>
                    <a:cubicBezTo>
                      <a:pt x="55016" y="1745646"/>
                      <a:pt x="73011" y="1664558"/>
                      <a:pt x="56079" y="1769533"/>
                    </a:cubicBezTo>
                    <a:cubicBezTo>
                      <a:pt x="52421" y="1792211"/>
                      <a:pt x="46820" y="1814554"/>
                      <a:pt x="43379" y="1837266"/>
                    </a:cubicBezTo>
                    <a:cubicBezTo>
                      <a:pt x="19341" y="1995917"/>
                      <a:pt x="51311" y="1827240"/>
                      <a:pt x="22212" y="1972733"/>
                    </a:cubicBezTo>
                    <a:cubicBezTo>
                      <a:pt x="19390" y="2006600"/>
                      <a:pt x="17062" y="2040511"/>
                      <a:pt x="13746" y="2074333"/>
                    </a:cubicBezTo>
                    <a:cubicBezTo>
                      <a:pt x="10006" y="2112485"/>
                      <a:pt x="2190" y="2150316"/>
                      <a:pt x="1046" y="2188633"/>
                    </a:cubicBezTo>
                    <a:cubicBezTo>
                      <a:pt x="-639" y="2245070"/>
                      <a:pt x="-956" y="2301849"/>
                      <a:pt x="5279" y="2357966"/>
                    </a:cubicBezTo>
                    <a:cubicBezTo>
                      <a:pt x="8983" y="2391303"/>
                      <a:pt x="24571" y="2422352"/>
                      <a:pt x="30679" y="2455333"/>
                    </a:cubicBezTo>
                    <a:cubicBezTo>
                      <a:pt x="53344" y="2577724"/>
                      <a:pt x="31911" y="2536407"/>
                      <a:pt x="64546" y="2590800"/>
                    </a:cubicBezTo>
                    <a:cubicBezTo>
                      <a:pt x="68779" y="2606322"/>
                      <a:pt x="73756" y="2621660"/>
                      <a:pt x="77246" y="2637366"/>
                    </a:cubicBezTo>
                    <a:cubicBezTo>
                      <a:pt x="85384" y="2673987"/>
                      <a:pt x="86522" y="2701442"/>
                      <a:pt x="98412" y="2734733"/>
                    </a:cubicBezTo>
                    <a:cubicBezTo>
                      <a:pt x="102026" y="2744854"/>
                      <a:pt x="107254" y="2754336"/>
                      <a:pt x="111112" y="2764366"/>
                    </a:cubicBezTo>
                    <a:cubicBezTo>
                      <a:pt x="123272" y="2795982"/>
                      <a:pt x="110965" y="2784023"/>
                      <a:pt x="132279" y="2798233"/>
                    </a:cubicBezTo>
                    <a:cubicBezTo>
                      <a:pt x="137923" y="2817989"/>
                      <a:pt x="146811" y="2837095"/>
                      <a:pt x="149212" y="2857500"/>
                    </a:cubicBezTo>
                    <a:cubicBezTo>
                      <a:pt x="159243" y="2942761"/>
                      <a:pt x="150041" y="2906551"/>
                      <a:pt x="170379" y="2967566"/>
                    </a:cubicBezTo>
                    <a:cubicBezTo>
                      <a:pt x="173201" y="2991555"/>
                      <a:pt x="175523" y="3015608"/>
                      <a:pt x="178846" y="3039533"/>
                    </a:cubicBezTo>
                    <a:cubicBezTo>
                      <a:pt x="189831" y="3118624"/>
                      <a:pt x="191928" y="3110710"/>
                      <a:pt x="200012" y="3183466"/>
                    </a:cubicBezTo>
                    <a:cubicBezTo>
                      <a:pt x="203299" y="3213051"/>
                      <a:pt x="204384" y="3242882"/>
                      <a:pt x="208479" y="3272366"/>
                    </a:cubicBezTo>
                    <a:cubicBezTo>
                      <a:pt x="211449" y="3293747"/>
                      <a:pt x="218038" y="3314510"/>
                      <a:pt x="221179" y="3335866"/>
                    </a:cubicBezTo>
                    <a:cubicBezTo>
                      <a:pt x="225101" y="3362539"/>
                      <a:pt x="225724" y="3389627"/>
                      <a:pt x="229646" y="3416300"/>
                    </a:cubicBezTo>
                    <a:cubicBezTo>
                      <a:pt x="232787" y="3437656"/>
                      <a:pt x="238797" y="3458508"/>
                      <a:pt x="242346" y="3479800"/>
                    </a:cubicBezTo>
                    <a:cubicBezTo>
                      <a:pt x="250089" y="3526257"/>
                      <a:pt x="263512" y="3619500"/>
                      <a:pt x="263512" y="3619500"/>
                    </a:cubicBezTo>
                    <a:cubicBezTo>
                      <a:pt x="266334" y="3716867"/>
                      <a:pt x="267053" y="3814317"/>
                      <a:pt x="271979" y="3911600"/>
                    </a:cubicBezTo>
                    <a:cubicBezTo>
                      <a:pt x="272707" y="3925972"/>
                      <a:pt x="277826" y="3939783"/>
                      <a:pt x="280446" y="3953933"/>
                    </a:cubicBezTo>
                    <a:cubicBezTo>
                      <a:pt x="319636" y="4165553"/>
                      <a:pt x="262918" y="3879393"/>
                      <a:pt x="314312" y="4102100"/>
                    </a:cubicBezTo>
                    <a:cubicBezTo>
                      <a:pt x="343385" y="4228084"/>
                      <a:pt x="314166" y="4105777"/>
                      <a:pt x="335479" y="4186766"/>
                    </a:cubicBezTo>
                    <a:cubicBezTo>
                      <a:pt x="339921" y="4203646"/>
                      <a:pt x="343537" y="4220740"/>
                      <a:pt x="348179" y="4237566"/>
                    </a:cubicBezTo>
                    <a:cubicBezTo>
                      <a:pt x="369518" y="4314921"/>
                      <a:pt x="367593" y="4294710"/>
                      <a:pt x="382046" y="4364566"/>
                    </a:cubicBezTo>
                    <a:cubicBezTo>
                      <a:pt x="402231" y="4462125"/>
                      <a:pt x="389122" y="4404233"/>
                      <a:pt x="403212" y="4508500"/>
                    </a:cubicBezTo>
                    <a:cubicBezTo>
                      <a:pt x="406847" y="4535399"/>
                      <a:pt x="411450" y="4562159"/>
                      <a:pt x="415912" y="4588933"/>
                    </a:cubicBezTo>
                    <a:cubicBezTo>
                      <a:pt x="422739" y="4629894"/>
                      <a:pt x="431928" y="4670495"/>
                      <a:pt x="437079" y="4711700"/>
                    </a:cubicBezTo>
                    <a:cubicBezTo>
                      <a:pt x="439901" y="4734278"/>
                      <a:pt x="443164" y="4756805"/>
                      <a:pt x="445546" y="4779433"/>
                    </a:cubicBezTo>
                    <a:cubicBezTo>
                      <a:pt x="448809" y="4810434"/>
                      <a:pt x="449477" y="4841725"/>
                      <a:pt x="454012" y="4872566"/>
                    </a:cubicBezTo>
                    <a:cubicBezTo>
                      <a:pt x="456551" y="4889835"/>
                      <a:pt x="463004" y="4906310"/>
                      <a:pt x="466712" y="4923366"/>
                    </a:cubicBezTo>
                    <a:cubicBezTo>
                      <a:pt x="470064" y="4938783"/>
                      <a:pt x="471352" y="4954627"/>
                      <a:pt x="475179" y="4969933"/>
                    </a:cubicBezTo>
                    <a:cubicBezTo>
                      <a:pt x="477022" y="4977305"/>
                      <a:pt x="481090" y="4983944"/>
                      <a:pt x="483646" y="4991100"/>
                    </a:cubicBezTo>
                    <a:cubicBezTo>
                      <a:pt x="488149" y="5003707"/>
                      <a:pt x="491844" y="5016593"/>
                      <a:pt x="496346" y="5029200"/>
                    </a:cubicBezTo>
                    <a:cubicBezTo>
                      <a:pt x="498902" y="5036356"/>
                      <a:pt x="502409" y="5043157"/>
                      <a:pt x="504812" y="5050366"/>
                    </a:cubicBezTo>
                    <a:cubicBezTo>
                      <a:pt x="508061" y="5060112"/>
                      <a:pt x="509328" y="5070517"/>
                      <a:pt x="513279" y="5080000"/>
                    </a:cubicBezTo>
                    <a:cubicBezTo>
                      <a:pt x="516444" y="5087595"/>
                      <a:pt x="521983" y="5093974"/>
                      <a:pt x="525979" y="5101166"/>
                    </a:cubicBezTo>
                    <a:cubicBezTo>
                      <a:pt x="529044" y="5106683"/>
                      <a:pt x="531883" y="5112333"/>
                      <a:pt x="534446" y="5118100"/>
                    </a:cubicBezTo>
                    <a:cubicBezTo>
                      <a:pt x="546947" y="5146227"/>
                      <a:pt x="542628" y="5140611"/>
                      <a:pt x="551379" y="5177366"/>
                    </a:cubicBezTo>
                    <a:cubicBezTo>
                      <a:pt x="565790" y="5237892"/>
                      <a:pt x="564079" y="5209547"/>
                      <a:pt x="564079" y="5249333"/>
                    </a:cubicBezTo>
                  </a:path>
                </a:pathLst>
              </a:cu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 name="Oval 138"/>
              <p:cNvSpPr/>
              <p:nvPr/>
            </p:nvSpPr>
            <p:spPr>
              <a:xfrm>
                <a:off x="1453658" y="1684867"/>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 name="Oval 139"/>
              <p:cNvSpPr/>
              <p:nvPr/>
            </p:nvSpPr>
            <p:spPr>
              <a:xfrm>
                <a:off x="1453175" y="1927098"/>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 name="Oval 140"/>
              <p:cNvSpPr/>
              <p:nvPr/>
            </p:nvSpPr>
            <p:spPr>
              <a:xfrm>
                <a:off x="1420507" y="2159931"/>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 name="Oval 141"/>
              <p:cNvSpPr/>
              <p:nvPr/>
            </p:nvSpPr>
            <p:spPr>
              <a:xfrm>
                <a:off x="1334313" y="2396067"/>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 name="Oval 142"/>
              <p:cNvSpPr/>
              <p:nvPr/>
            </p:nvSpPr>
            <p:spPr>
              <a:xfrm>
                <a:off x="1305363" y="2628323"/>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 name="Oval 143"/>
              <p:cNvSpPr/>
              <p:nvPr/>
            </p:nvSpPr>
            <p:spPr>
              <a:xfrm>
                <a:off x="1287913" y="2755542"/>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 name="Oval 144"/>
              <p:cNvSpPr/>
              <p:nvPr/>
            </p:nvSpPr>
            <p:spPr>
              <a:xfrm>
                <a:off x="1252017" y="2918409"/>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 name="Oval 145"/>
              <p:cNvSpPr/>
              <p:nvPr/>
            </p:nvSpPr>
            <p:spPr>
              <a:xfrm>
                <a:off x="1204742" y="3271981"/>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 name="Oval 146"/>
              <p:cNvSpPr/>
              <p:nvPr/>
            </p:nvSpPr>
            <p:spPr>
              <a:xfrm>
                <a:off x="1166099" y="3491220"/>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Oval 147"/>
              <p:cNvSpPr/>
              <p:nvPr/>
            </p:nvSpPr>
            <p:spPr>
              <a:xfrm>
                <a:off x="1166099" y="3702855"/>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 name="Oval 148"/>
              <p:cNvSpPr/>
              <p:nvPr/>
            </p:nvSpPr>
            <p:spPr>
              <a:xfrm>
                <a:off x="1234389" y="3924286"/>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 name="Oval 149"/>
              <p:cNvSpPr/>
              <p:nvPr/>
            </p:nvSpPr>
            <p:spPr>
              <a:xfrm>
                <a:off x="1309917" y="4143525"/>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 name="Oval 150"/>
              <p:cNvSpPr/>
              <p:nvPr/>
            </p:nvSpPr>
            <p:spPr>
              <a:xfrm>
                <a:off x="1340073" y="4411702"/>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 name="Oval 151"/>
              <p:cNvSpPr/>
              <p:nvPr/>
            </p:nvSpPr>
            <p:spPr>
              <a:xfrm>
                <a:off x="1362415" y="4548554"/>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 name="Oval 152"/>
              <p:cNvSpPr/>
              <p:nvPr/>
            </p:nvSpPr>
            <p:spPr>
              <a:xfrm>
                <a:off x="1385796" y="4760084"/>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 name="Oval 153"/>
              <p:cNvSpPr/>
              <p:nvPr/>
            </p:nvSpPr>
            <p:spPr>
              <a:xfrm>
                <a:off x="1436378" y="5058310"/>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 name="Oval 154"/>
              <p:cNvSpPr/>
              <p:nvPr/>
            </p:nvSpPr>
            <p:spPr>
              <a:xfrm>
                <a:off x="1470430" y="5377339"/>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6" name="Oval 155"/>
            <p:cNvSpPr/>
            <p:nvPr/>
          </p:nvSpPr>
          <p:spPr>
            <a:xfrm>
              <a:off x="1510290" y="5554673"/>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 name="Oval 156"/>
            <p:cNvSpPr/>
            <p:nvPr/>
          </p:nvSpPr>
          <p:spPr>
            <a:xfrm>
              <a:off x="1534068" y="5686509"/>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Oval 157"/>
            <p:cNvSpPr/>
            <p:nvPr/>
          </p:nvSpPr>
          <p:spPr>
            <a:xfrm>
              <a:off x="1583222" y="5871872"/>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 name="Gruppieren 3"/>
          <p:cNvGrpSpPr/>
          <p:nvPr/>
        </p:nvGrpSpPr>
        <p:grpSpPr>
          <a:xfrm>
            <a:off x="675773" y="1648956"/>
            <a:ext cx="416784" cy="4390461"/>
            <a:chOff x="1042076" y="1900129"/>
            <a:chExt cx="416784" cy="4390461"/>
          </a:xfrm>
        </p:grpSpPr>
        <p:sp>
          <p:nvSpPr>
            <p:cNvPr id="2" name="Rechteck 1"/>
            <p:cNvSpPr/>
            <p:nvPr/>
          </p:nvSpPr>
          <p:spPr>
            <a:xfrm>
              <a:off x="1055739" y="190012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hteck 4"/>
            <p:cNvSpPr/>
            <p:nvPr/>
          </p:nvSpPr>
          <p:spPr>
            <a:xfrm>
              <a:off x="1055738" y="212906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hteck 7"/>
            <p:cNvSpPr/>
            <p:nvPr/>
          </p:nvSpPr>
          <p:spPr>
            <a:xfrm>
              <a:off x="1055737" y="235231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hteck 8"/>
            <p:cNvSpPr/>
            <p:nvPr/>
          </p:nvSpPr>
          <p:spPr>
            <a:xfrm>
              <a:off x="1055736" y="342104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hteck 9"/>
            <p:cNvSpPr/>
            <p:nvPr/>
          </p:nvSpPr>
          <p:spPr>
            <a:xfrm>
              <a:off x="1053178" y="365202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hteck 10"/>
            <p:cNvSpPr/>
            <p:nvPr/>
          </p:nvSpPr>
          <p:spPr>
            <a:xfrm>
              <a:off x="1053177" y="387788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hteck 11"/>
            <p:cNvSpPr/>
            <p:nvPr/>
          </p:nvSpPr>
          <p:spPr>
            <a:xfrm>
              <a:off x="1053177" y="410374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hteck 12"/>
            <p:cNvSpPr/>
            <p:nvPr/>
          </p:nvSpPr>
          <p:spPr>
            <a:xfrm>
              <a:off x="1053177" y="453639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hteck 13"/>
            <p:cNvSpPr/>
            <p:nvPr/>
          </p:nvSpPr>
          <p:spPr>
            <a:xfrm>
              <a:off x="1053177" y="521909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hteck 14"/>
            <p:cNvSpPr/>
            <p:nvPr/>
          </p:nvSpPr>
          <p:spPr>
            <a:xfrm>
              <a:off x="1053176" y="543928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hteck 15"/>
            <p:cNvSpPr/>
            <p:nvPr/>
          </p:nvSpPr>
          <p:spPr>
            <a:xfrm>
              <a:off x="1053176" y="256460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hteck 16"/>
            <p:cNvSpPr/>
            <p:nvPr/>
          </p:nvSpPr>
          <p:spPr>
            <a:xfrm>
              <a:off x="1053175" y="279990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hteck 17"/>
            <p:cNvSpPr/>
            <p:nvPr/>
          </p:nvSpPr>
          <p:spPr>
            <a:xfrm>
              <a:off x="1053174" y="301142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hteck 18"/>
            <p:cNvSpPr/>
            <p:nvPr/>
          </p:nvSpPr>
          <p:spPr>
            <a:xfrm>
              <a:off x="1053174" y="321337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hteck 19"/>
            <p:cNvSpPr/>
            <p:nvPr/>
          </p:nvSpPr>
          <p:spPr>
            <a:xfrm>
              <a:off x="1053174" y="431132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hteck 20"/>
            <p:cNvSpPr/>
            <p:nvPr/>
          </p:nvSpPr>
          <p:spPr>
            <a:xfrm>
              <a:off x="1042080" y="475658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hteck 21"/>
            <p:cNvSpPr/>
            <p:nvPr/>
          </p:nvSpPr>
          <p:spPr>
            <a:xfrm>
              <a:off x="1042079" y="4980037"/>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hteck 22"/>
            <p:cNvSpPr/>
            <p:nvPr/>
          </p:nvSpPr>
          <p:spPr>
            <a:xfrm>
              <a:off x="1042078" y="565782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hteck 23"/>
            <p:cNvSpPr/>
            <p:nvPr/>
          </p:nvSpPr>
          <p:spPr>
            <a:xfrm>
              <a:off x="1042077" y="588547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hteck 24"/>
            <p:cNvSpPr/>
            <p:nvPr/>
          </p:nvSpPr>
          <p:spPr>
            <a:xfrm>
              <a:off x="1042076" y="610442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hteck 25"/>
            <p:cNvSpPr/>
            <p:nvPr/>
          </p:nvSpPr>
          <p:spPr>
            <a:xfrm>
              <a:off x="1274505" y="190194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hteck 26"/>
            <p:cNvSpPr/>
            <p:nvPr/>
          </p:nvSpPr>
          <p:spPr>
            <a:xfrm>
              <a:off x="1274504" y="213087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hteck 27"/>
            <p:cNvSpPr/>
            <p:nvPr/>
          </p:nvSpPr>
          <p:spPr>
            <a:xfrm>
              <a:off x="1274503" y="235413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hteck 28"/>
            <p:cNvSpPr/>
            <p:nvPr/>
          </p:nvSpPr>
          <p:spPr>
            <a:xfrm>
              <a:off x="1274502" y="342285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hteck 29"/>
            <p:cNvSpPr/>
            <p:nvPr/>
          </p:nvSpPr>
          <p:spPr>
            <a:xfrm>
              <a:off x="1271944" y="365384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hteck 30"/>
            <p:cNvSpPr/>
            <p:nvPr/>
          </p:nvSpPr>
          <p:spPr>
            <a:xfrm>
              <a:off x="1271943" y="387969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hteck 31"/>
            <p:cNvSpPr/>
            <p:nvPr/>
          </p:nvSpPr>
          <p:spPr>
            <a:xfrm>
              <a:off x="1271943" y="410555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hteck 32"/>
            <p:cNvSpPr/>
            <p:nvPr/>
          </p:nvSpPr>
          <p:spPr>
            <a:xfrm>
              <a:off x="1271943" y="45382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hteck 33"/>
            <p:cNvSpPr/>
            <p:nvPr/>
          </p:nvSpPr>
          <p:spPr>
            <a:xfrm>
              <a:off x="1271943" y="522090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hteck 34"/>
            <p:cNvSpPr/>
            <p:nvPr/>
          </p:nvSpPr>
          <p:spPr>
            <a:xfrm>
              <a:off x="1271942" y="5441093"/>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hteck 35"/>
            <p:cNvSpPr/>
            <p:nvPr/>
          </p:nvSpPr>
          <p:spPr>
            <a:xfrm>
              <a:off x="1271942" y="256642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hteck 36"/>
            <p:cNvSpPr/>
            <p:nvPr/>
          </p:nvSpPr>
          <p:spPr>
            <a:xfrm>
              <a:off x="1271941" y="280171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hteck 37"/>
            <p:cNvSpPr/>
            <p:nvPr/>
          </p:nvSpPr>
          <p:spPr>
            <a:xfrm>
              <a:off x="1271940" y="301323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hteck 38"/>
            <p:cNvSpPr/>
            <p:nvPr/>
          </p:nvSpPr>
          <p:spPr>
            <a:xfrm>
              <a:off x="1271940" y="321518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hteck 39"/>
            <p:cNvSpPr/>
            <p:nvPr/>
          </p:nvSpPr>
          <p:spPr>
            <a:xfrm>
              <a:off x="1271940" y="431313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hteck 40"/>
            <p:cNvSpPr/>
            <p:nvPr/>
          </p:nvSpPr>
          <p:spPr>
            <a:xfrm>
              <a:off x="1260846" y="475839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hteck 41"/>
            <p:cNvSpPr/>
            <p:nvPr/>
          </p:nvSpPr>
          <p:spPr>
            <a:xfrm>
              <a:off x="1260845" y="498184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Rechteck 42"/>
            <p:cNvSpPr/>
            <p:nvPr/>
          </p:nvSpPr>
          <p:spPr>
            <a:xfrm>
              <a:off x="1260844" y="56596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echteck 43"/>
            <p:cNvSpPr/>
            <p:nvPr/>
          </p:nvSpPr>
          <p:spPr>
            <a:xfrm>
              <a:off x="1260843" y="588728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Rechteck 44"/>
            <p:cNvSpPr/>
            <p:nvPr/>
          </p:nvSpPr>
          <p:spPr>
            <a:xfrm>
              <a:off x="1260842" y="6106235"/>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7" name="Rechteck 46"/>
          <p:cNvSpPr/>
          <p:nvPr/>
        </p:nvSpPr>
        <p:spPr>
          <a:xfrm>
            <a:off x="2582723" y="164714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hteck 47"/>
          <p:cNvSpPr/>
          <p:nvPr/>
        </p:nvSpPr>
        <p:spPr>
          <a:xfrm>
            <a:off x="2582722" y="187608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Rechteck 48"/>
          <p:cNvSpPr/>
          <p:nvPr/>
        </p:nvSpPr>
        <p:spPr>
          <a:xfrm>
            <a:off x="2582721" y="209933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Rechteck 49"/>
          <p:cNvSpPr/>
          <p:nvPr/>
        </p:nvSpPr>
        <p:spPr>
          <a:xfrm>
            <a:off x="2582720" y="316806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Rechteck 50"/>
          <p:cNvSpPr/>
          <p:nvPr/>
        </p:nvSpPr>
        <p:spPr>
          <a:xfrm>
            <a:off x="2580162" y="3399043"/>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Rechteck 51"/>
          <p:cNvSpPr/>
          <p:nvPr/>
        </p:nvSpPr>
        <p:spPr>
          <a:xfrm>
            <a:off x="2580161" y="362490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Rechteck 52"/>
          <p:cNvSpPr/>
          <p:nvPr/>
        </p:nvSpPr>
        <p:spPr>
          <a:xfrm>
            <a:off x="2580161" y="385075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Rechteck 53"/>
          <p:cNvSpPr/>
          <p:nvPr/>
        </p:nvSpPr>
        <p:spPr>
          <a:xfrm>
            <a:off x="2580161" y="428341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echteck 54"/>
          <p:cNvSpPr/>
          <p:nvPr/>
        </p:nvSpPr>
        <p:spPr>
          <a:xfrm>
            <a:off x="2580161" y="496611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Rechteck 55"/>
          <p:cNvSpPr/>
          <p:nvPr/>
        </p:nvSpPr>
        <p:spPr>
          <a:xfrm>
            <a:off x="2580160" y="518629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Rechteck 56"/>
          <p:cNvSpPr/>
          <p:nvPr/>
        </p:nvSpPr>
        <p:spPr>
          <a:xfrm>
            <a:off x="2580160" y="231162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Rechteck 57"/>
          <p:cNvSpPr/>
          <p:nvPr/>
        </p:nvSpPr>
        <p:spPr>
          <a:xfrm>
            <a:off x="2580159" y="254691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Rechteck 58"/>
          <p:cNvSpPr/>
          <p:nvPr/>
        </p:nvSpPr>
        <p:spPr>
          <a:xfrm>
            <a:off x="2580158" y="275843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Rechteck 59"/>
          <p:cNvSpPr/>
          <p:nvPr/>
        </p:nvSpPr>
        <p:spPr>
          <a:xfrm>
            <a:off x="2580158" y="29603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hteck 60"/>
          <p:cNvSpPr/>
          <p:nvPr/>
        </p:nvSpPr>
        <p:spPr>
          <a:xfrm>
            <a:off x="2580158" y="405833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hteck 61"/>
          <p:cNvSpPr/>
          <p:nvPr/>
        </p:nvSpPr>
        <p:spPr>
          <a:xfrm>
            <a:off x="2569064" y="450359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hteck 62"/>
          <p:cNvSpPr/>
          <p:nvPr/>
        </p:nvSpPr>
        <p:spPr>
          <a:xfrm>
            <a:off x="2569063" y="472705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Rechteck 63"/>
          <p:cNvSpPr/>
          <p:nvPr/>
        </p:nvSpPr>
        <p:spPr>
          <a:xfrm>
            <a:off x="2569062" y="540483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Rechteck 64"/>
          <p:cNvSpPr/>
          <p:nvPr/>
        </p:nvSpPr>
        <p:spPr>
          <a:xfrm>
            <a:off x="2569061" y="56324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Rechteck 65"/>
          <p:cNvSpPr/>
          <p:nvPr/>
        </p:nvSpPr>
        <p:spPr>
          <a:xfrm>
            <a:off x="2569060" y="585143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Rechteck 66"/>
          <p:cNvSpPr/>
          <p:nvPr/>
        </p:nvSpPr>
        <p:spPr>
          <a:xfrm>
            <a:off x="2801489" y="164895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Rechteck 67"/>
          <p:cNvSpPr/>
          <p:nvPr/>
        </p:nvSpPr>
        <p:spPr>
          <a:xfrm>
            <a:off x="2801488" y="187789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Rechteck 68"/>
          <p:cNvSpPr/>
          <p:nvPr/>
        </p:nvSpPr>
        <p:spPr>
          <a:xfrm>
            <a:off x="2801487" y="210114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Rechteck 69"/>
          <p:cNvSpPr/>
          <p:nvPr/>
        </p:nvSpPr>
        <p:spPr>
          <a:xfrm>
            <a:off x="2801486" y="316987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Rechteck 70"/>
          <p:cNvSpPr/>
          <p:nvPr/>
        </p:nvSpPr>
        <p:spPr>
          <a:xfrm>
            <a:off x="2798928" y="340085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Rechteck 71"/>
          <p:cNvSpPr/>
          <p:nvPr/>
        </p:nvSpPr>
        <p:spPr>
          <a:xfrm>
            <a:off x="2798927" y="362671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Rechteck 72"/>
          <p:cNvSpPr/>
          <p:nvPr/>
        </p:nvSpPr>
        <p:spPr>
          <a:xfrm>
            <a:off x="2798927" y="385256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 name="Rechteck 73"/>
          <p:cNvSpPr/>
          <p:nvPr/>
        </p:nvSpPr>
        <p:spPr>
          <a:xfrm>
            <a:off x="2798927" y="428522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Rechteck 74"/>
          <p:cNvSpPr/>
          <p:nvPr/>
        </p:nvSpPr>
        <p:spPr>
          <a:xfrm>
            <a:off x="2798927" y="496792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 name="Rechteck 75"/>
          <p:cNvSpPr/>
          <p:nvPr/>
        </p:nvSpPr>
        <p:spPr>
          <a:xfrm>
            <a:off x="2798926" y="518810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Rechteck 76"/>
          <p:cNvSpPr/>
          <p:nvPr/>
        </p:nvSpPr>
        <p:spPr>
          <a:xfrm>
            <a:off x="2798926" y="231343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 name="Rechteck 77"/>
          <p:cNvSpPr/>
          <p:nvPr/>
        </p:nvSpPr>
        <p:spPr>
          <a:xfrm>
            <a:off x="2798925" y="254873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Rechteck 78"/>
          <p:cNvSpPr/>
          <p:nvPr/>
        </p:nvSpPr>
        <p:spPr>
          <a:xfrm>
            <a:off x="2798924" y="27602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 name="Rechteck 79"/>
          <p:cNvSpPr/>
          <p:nvPr/>
        </p:nvSpPr>
        <p:spPr>
          <a:xfrm>
            <a:off x="2798924" y="29622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Rechteck 80"/>
          <p:cNvSpPr/>
          <p:nvPr/>
        </p:nvSpPr>
        <p:spPr>
          <a:xfrm>
            <a:off x="2798924" y="40601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Rechteck 81"/>
          <p:cNvSpPr/>
          <p:nvPr/>
        </p:nvSpPr>
        <p:spPr>
          <a:xfrm>
            <a:off x="2787830" y="45054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hteck 82"/>
          <p:cNvSpPr/>
          <p:nvPr/>
        </p:nvSpPr>
        <p:spPr>
          <a:xfrm>
            <a:off x="2787829" y="472886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Rechteck 83"/>
          <p:cNvSpPr/>
          <p:nvPr/>
        </p:nvSpPr>
        <p:spPr>
          <a:xfrm>
            <a:off x="2787828" y="540665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 name="Rechteck 84"/>
          <p:cNvSpPr/>
          <p:nvPr/>
        </p:nvSpPr>
        <p:spPr>
          <a:xfrm>
            <a:off x="2787827" y="56343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 name="Rechteck 85"/>
          <p:cNvSpPr/>
          <p:nvPr/>
        </p:nvSpPr>
        <p:spPr>
          <a:xfrm>
            <a:off x="2787826" y="5853250"/>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 name="Rechteck 87"/>
          <p:cNvSpPr/>
          <p:nvPr/>
        </p:nvSpPr>
        <p:spPr>
          <a:xfrm>
            <a:off x="4486384" y="164714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 name="Rechteck 88"/>
          <p:cNvSpPr/>
          <p:nvPr/>
        </p:nvSpPr>
        <p:spPr>
          <a:xfrm>
            <a:off x="4486383" y="187608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 name="Rechteck 89"/>
          <p:cNvSpPr/>
          <p:nvPr/>
        </p:nvSpPr>
        <p:spPr>
          <a:xfrm>
            <a:off x="4486382" y="209933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 name="Rechteck 90"/>
          <p:cNvSpPr/>
          <p:nvPr/>
        </p:nvSpPr>
        <p:spPr>
          <a:xfrm>
            <a:off x="4486381" y="316806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 name="Rechteck 91"/>
          <p:cNvSpPr/>
          <p:nvPr/>
        </p:nvSpPr>
        <p:spPr>
          <a:xfrm>
            <a:off x="4483823" y="3399043"/>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Rechteck 92"/>
          <p:cNvSpPr/>
          <p:nvPr/>
        </p:nvSpPr>
        <p:spPr>
          <a:xfrm>
            <a:off x="4483822" y="362490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Rechteck 93"/>
          <p:cNvSpPr/>
          <p:nvPr/>
        </p:nvSpPr>
        <p:spPr>
          <a:xfrm>
            <a:off x="4483822" y="385075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 name="Rechteck 94"/>
          <p:cNvSpPr/>
          <p:nvPr/>
        </p:nvSpPr>
        <p:spPr>
          <a:xfrm>
            <a:off x="4483822" y="428341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 name="Rechteck 95"/>
          <p:cNvSpPr/>
          <p:nvPr/>
        </p:nvSpPr>
        <p:spPr>
          <a:xfrm>
            <a:off x="4483822" y="49661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 name="Rechteck 96"/>
          <p:cNvSpPr/>
          <p:nvPr/>
        </p:nvSpPr>
        <p:spPr>
          <a:xfrm>
            <a:off x="4483821" y="518629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 name="Rechteck 97"/>
          <p:cNvSpPr/>
          <p:nvPr/>
        </p:nvSpPr>
        <p:spPr>
          <a:xfrm>
            <a:off x="4483821" y="231162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 name="Rechteck 98"/>
          <p:cNvSpPr/>
          <p:nvPr/>
        </p:nvSpPr>
        <p:spPr>
          <a:xfrm>
            <a:off x="4483820" y="254691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 name="Rechteck 99"/>
          <p:cNvSpPr/>
          <p:nvPr/>
        </p:nvSpPr>
        <p:spPr>
          <a:xfrm>
            <a:off x="4483819" y="27584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 name="Rechteck 100"/>
          <p:cNvSpPr/>
          <p:nvPr/>
        </p:nvSpPr>
        <p:spPr>
          <a:xfrm>
            <a:off x="4483819" y="29603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 name="Rechteck 101"/>
          <p:cNvSpPr/>
          <p:nvPr/>
        </p:nvSpPr>
        <p:spPr>
          <a:xfrm>
            <a:off x="4483819" y="40583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 name="Rechteck 102"/>
          <p:cNvSpPr/>
          <p:nvPr/>
        </p:nvSpPr>
        <p:spPr>
          <a:xfrm>
            <a:off x="4472725" y="450359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 name="Rechteck 103"/>
          <p:cNvSpPr/>
          <p:nvPr/>
        </p:nvSpPr>
        <p:spPr>
          <a:xfrm>
            <a:off x="4472724" y="4727052"/>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Rechteck 104"/>
          <p:cNvSpPr/>
          <p:nvPr/>
        </p:nvSpPr>
        <p:spPr>
          <a:xfrm>
            <a:off x="4472723" y="540483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Rechteck 105"/>
          <p:cNvSpPr/>
          <p:nvPr/>
        </p:nvSpPr>
        <p:spPr>
          <a:xfrm>
            <a:off x="4472722" y="56324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 name="Rechteck 106"/>
          <p:cNvSpPr/>
          <p:nvPr/>
        </p:nvSpPr>
        <p:spPr>
          <a:xfrm>
            <a:off x="4472721" y="585143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 name="Rechteck 107"/>
          <p:cNvSpPr/>
          <p:nvPr/>
        </p:nvSpPr>
        <p:spPr>
          <a:xfrm>
            <a:off x="4705150" y="164895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 name="Rechteck 108"/>
          <p:cNvSpPr/>
          <p:nvPr/>
        </p:nvSpPr>
        <p:spPr>
          <a:xfrm>
            <a:off x="4705149" y="187789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Rechteck 109"/>
          <p:cNvSpPr/>
          <p:nvPr/>
        </p:nvSpPr>
        <p:spPr>
          <a:xfrm>
            <a:off x="4705148" y="210114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 name="Rechteck 110"/>
          <p:cNvSpPr/>
          <p:nvPr/>
        </p:nvSpPr>
        <p:spPr>
          <a:xfrm>
            <a:off x="4705147" y="316987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Rechteck 111"/>
          <p:cNvSpPr/>
          <p:nvPr/>
        </p:nvSpPr>
        <p:spPr>
          <a:xfrm>
            <a:off x="4702589" y="340085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 name="Rechteck 112"/>
          <p:cNvSpPr/>
          <p:nvPr/>
        </p:nvSpPr>
        <p:spPr>
          <a:xfrm>
            <a:off x="4702588" y="362671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 name="Rechteck 113"/>
          <p:cNvSpPr/>
          <p:nvPr/>
        </p:nvSpPr>
        <p:spPr>
          <a:xfrm>
            <a:off x="4702588" y="385256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Rechteck 114"/>
          <p:cNvSpPr/>
          <p:nvPr/>
        </p:nvSpPr>
        <p:spPr>
          <a:xfrm>
            <a:off x="4702588" y="428522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Rechteck 115"/>
          <p:cNvSpPr/>
          <p:nvPr/>
        </p:nvSpPr>
        <p:spPr>
          <a:xfrm>
            <a:off x="4702588" y="496792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Rechteck 116"/>
          <p:cNvSpPr/>
          <p:nvPr/>
        </p:nvSpPr>
        <p:spPr>
          <a:xfrm>
            <a:off x="4702587" y="518810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Rechteck 117"/>
          <p:cNvSpPr/>
          <p:nvPr/>
        </p:nvSpPr>
        <p:spPr>
          <a:xfrm>
            <a:off x="4702587" y="23134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 name="Rechteck 118"/>
          <p:cNvSpPr/>
          <p:nvPr/>
        </p:nvSpPr>
        <p:spPr>
          <a:xfrm>
            <a:off x="4702586" y="254873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 name="Rechteck 119"/>
          <p:cNvSpPr/>
          <p:nvPr/>
        </p:nvSpPr>
        <p:spPr>
          <a:xfrm>
            <a:off x="4702585" y="27602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hteck 120"/>
          <p:cNvSpPr/>
          <p:nvPr/>
        </p:nvSpPr>
        <p:spPr>
          <a:xfrm>
            <a:off x="4702585" y="29622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 name="Rechteck 121"/>
          <p:cNvSpPr/>
          <p:nvPr/>
        </p:nvSpPr>
        <p:spPr>
          <a:xfrm>
            <a:off x="4702585" y="40601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 name="Rechteck 122"/>
          <p:cNvSpPr/>
          <p:nvPr/>
        </p:nvSpPr>
        <p:spPr>
          <a:xfrm>
            <a:off x="4691491" y="45054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 name="Rechteck 123"/>
          <p:cNvSpPr/>
          <p:nvPr/>
        </p:nvSpPr>
        <p:spPr>
          <a:xfrm>
            <a:off x="4691490" y="472886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hteck 124"/>
          <p:cNvSpPr/>
          <p:nvPr/>
        </p:nvSpPr>
        <p:spPr>
          <a:xfrm>
            <a:off x="4691489" y="540665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 name="Rechteck 125"/>
          <p:cNvSpPr/>
          <p:nvPr/>
        </p:nvSpPr>
        <p:spPr>
          <a:xfrm>
            <a:off x="4691488" y="56343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 name="Rechteck 126"/>
          <p:cNvSpPr/>
          <p:nvPr/>
        </p:nvSpPr>
        <p:spPr>
          <a:xfrm>
            <a:off x="4691487" y="5853250"/>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Textfeld 127"/>
          <p:cNvSpPr txBox="1"/>
          <p:nvPr/>
        </p:nvSpPr>
        <p:spPr>
          <a:xfrm>
            <a:off x="686871" y="1067606"/>
            <a:ext cx="10691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Parent 1</a:t>
            </a:r>
          </a:p>
        </p:txBody>
      </p:sp>
      <p:sp>
        <p:nvSpPr>
          <p:cNvPr id="129" name="Textfeld 128"/>
          <p:cNvSpPr txBox="1"/>
          <p:nvPr/>
        </p:nvSpPr>
        <p:spPr>
          <a:xfrm>
            <a:off x="2569060" y="1066348"/>
            <a:ext cx="10691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Parent 2</a:t>
            </a:r>
          </a:p>
        </p:txBody>
      </p:sp>
      <p:sp>
        <p:nvSpPr>
          <p:cNvPr id="130" name="Textfeld 129"/>
          <p:cNvSpPr txBox="1"/>
          <p:nvPr/>
        </p:nvSpPr>
        <p:spPr>
          <a:xfrm>
            <a:off x="4472721" y="1067214"/>
            <a:ext cx="13653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F1-hybrid</a:t>
            </a:r>
          </a:p>
        </p:txBody>
      </p:sp>
      <p:sp>
        <p:nvSpPr>
          <p:cNvPr id="131" name="Textfeld 130"/>
          <p:cNvSpPr txBox="1"/>
          <p:nvPr/>
        </p:nvSpPr>
        <p:spPr>
          <a:xfrm>
            <a:off x="675774" y="6129640"/>
            <a:ext cx="11952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10 [units]</a:t>
            </a:r>
          </a:p>
        </p:txBody>
      </p:sp>
      <p:sp>
        <p:nvSpPr>
          <p:cNvPr id="132" name="Textfeld 131"/>
          <p:cNvSpPr txBox="1"/>
          <p:nvPr/>
        </p:nvSpPr>
        <p:spPr>
          <a:xfrm>
            <a:off x="2580158" y="6127828"/>
            <a:ext cx="11952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12 [units]</a:t>
            </a:r>
          </a:p>
        </p:txBody>
      </p:sp>
      <p:sp>
        <p:nvSpPr>
          <p:cNvPr id="133" name="Textfeld 132"/>
          <p:cNvSpPr txBox="1"/>
          <p:nvPr/>
        </p:nvSpPr>
        <p:spPr>
          <a:xfrm>
            <a:off x="4472721" y="6127828"/>
            <a:ext cx="11952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16 [units]</a:t>
            </a:r>
          </a:p>
        </p:txBody>
      </p:sp>
      <p:sp>
        <p:nvSpPr>
          <p:cNvPr id="134" name="Textfeld 133"/>
          <p:cNvSpPr txBox="1"/>
          <p:nvPr/>
        </p:nvSpPr>
        <p:spPr>
          <a:xfrm>
            <a:off x="72000" y="36000"/>
            <a:ext cx="120448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Difference in trait expression F1 vs. mean of the </a:t>
            </a:r>
            <a:r>
              <a:rPr lang="en-GB" sz="2400" dirty="0">
                <a:solidFill>
                  <a:srgbClr val="0000FF"/>
                </a:solidFill>
                <a:latin typeface="Arial" panose="020B0604020202020204" pitchFamily="34" charset="0"/>
                <a:cs typeface="Arial" panose="020B0604020202020204" pitchFamily="34" charset="0"/>
              </a:rPr>
              <a:t>homozygous</a:t>
            </a:r>
            <a:r>
              <a:rPr lang="en-GB" sz="2400" dirty="0">
                <a:latin typeface="Arial" panose="020B0604020202020204" pitchFamily="34" charset="0"/>
                <a:cs typeface="Arial" panose="020B0604020202020204" pitchFamily="34" charset="0"/>
              </a:rPr>
              <a:t> parents”. Here: </a:t>
            </a:r>
            <a:r>
              <a:rPr lang="en-GB" sz="2400" dirty="0">
                <a:solidFill>
                  <a:srgbClr val="0000FF"/>
                </a:solidFill>
                <a:latin typeface="Arial" panose="020B0604020202020204" pitchFamily="34" charset="0"/>
                <a:cs typeface="Arial" panose="020B0604020202020204" pitchFamily="34" charset="0"/>
              </a:rPr>
              <a:t>Simplest-&amp;-most popular-common</a:t>
            </a:r>
            <a:r>
              <a:rPr lang="en-GB" sz="2400" dirty="0">
                <a:latin typeface="Arial" panose="020B0604020202020204" pitchFamily="34" charset="0"/>
                <a:cs typeface="Arial" panose="020B0604020202020204" pitchFamily="34" charset="0"/>
              </a:rPr>
              <a:t> genetic explanation.</a:t>
            </a:r>
            <a:r>
              <a:rPr lang="de-DE" altLang="de-DE"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Cf: UNPLAB-BrMeth_Ch-2[</a:t>
            </a:r>
            <a:r>
              <a:rPr lang="de-DE" altLang="de-DE"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Heterosis</a:t>
            </a:r>
            <a:r>
              <a:rPr lang="de-DE"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grpSp>
        <p:nvGrpSpPr>
          <p:cNvPr id="159" name="Group 158"/>
          <p:cNvGrpSpPr/>
          <p:nvPr/>
        </p:nvGrpSpPr>
        <p:grpSpPr>
          <a:xfrm>
            <a:off x="1374757" y="1385012"/>
            <a:ext cx="650064" cy="5249333"/>
            <a:chOff x="1166099" y="1367367"/>
            <a:chExt cx="650064" cy="5249333"/>
          </a:xfrm>
        </p:grpSpPr>
        <p:grpSp>
          <p:nvGrpSpPr>
            <p:cNvPr id="160" name="Group 159"/>
            <p:cNvGrpSpPr/>
            <p:nvPr/>
          </p:nvGrpSpPr>
          <p:grpSpPr>
            <a:xfrm>
              <a:off x="1166099" y="1367367"/>
              <a:ext cx="650064" cy="5249333"/>
              <a:chOff x="1166099" y="1367367"/>
              <a:chExt cx="650064" cy="5249333"/>
            </a:xfrm>
          </p:grpSpPr>
          <p:sp>
            <p:nvSpPr>
              <p:cNvPr id="164" name="Freeform 163"/>
              <p:cNvSpPr/>
              <p:nvPr/>
            </p:nvSpPr>
            <p:spPr>
              <a:xfrm>
                <a:off x="1252021" y="1367367"/>
                <a:ext cx="564142" cy="5249333"/>
              </a:xfrm>
              <a:custGeom>
                <a:avLst/>
                <a:gdLst>
                  <a:gd name="connsiteX0" fmla="*/ 305846 w 564142"/>
                  <a:gd name="connsiteY0" fmla="*/ 0 h 5249333"/>
                  <a:gd name="connsiteX1" fmla="*/ 284679 w 564142"/>
                  <a:gd name="connsiteY1" fmla="*/ 148166 h 5249333"/>
                  <a:gd name="connsiteX2" fmla="*/ 301612 w 564142"/>
                  <a:gd name="connsiteY2" fmla="*/ 406400 h 5249333"/>
                  <a:gd name="connsiteX3" fmla="*/ 284679 w 564142"/>
                  <a:gd name="connsiteY3" fmla="*/ 715433 h 5249333"/>
                  <a:gd name="connsiteX4" fmla="*/ 263512 w 564142"/>
                  <a:gd name="connsiteY4" fmla="*/ 787400 h 5249333"/>
                  <a:gd name="connsiteX5" fmla="*/ 233879 w 564142"/>
                  <a:gd name="connsiteY5" fmla="*/ 867833 h 5249333"/>
                  <a:gd name="connsiteX6" fmla="*/ 221179 w 564142"/>
                  <a:gd name="connsiteY6" fmla="*/ 897466 h 5249333"/>
                  <a:gd name="connsiteX7" fmla="*/ 204246 w 564142"/>
                  <a:gd name="connsiteY7" fmla="*/ 969433 h 5249333"/>
                  <a:gd name="connsiteX8" fmla="*/ 191546 w 564142"/>
                  <a:gd name="connsiteY8" fmla="*/ 1032933 h 5249333"/>
                  <a:gd name="connsiteX9" fmla="*/ 183079 w 564142"/>
                  <a:gd name="connsiteY9" fmla="*/ 1113366 h 5249333"/>
                  <a:gd name="connsiteX10" fmla="*/ 174612 w 564142"/>
                  <a:gd name="connsiteY10" fmla="*/ 1143000 h 5249333"/>
                  <a:gd name="connsiteX11" fmla="*/ 149212 w 564142"/>
                  <a:gd name="connsiteY11" fmla="*/ 1244600 h 5249333"/>
                  <a:gd name="connsiteX12" fmla="*/ 128046 w 564142"/>
                  <a:gd name="connsiteY12" fmla="*/ 1350433 h 5249333"/>
                  <a:gd name="connsiteX13" fmla="*/ 119579 w 564142"/>
                  <a:gd name="connsiteY13" fmla="*/ 1388533 h 5249333"/>
                  <a:gd name="connsiteX14" fmla="*/ 111112 w 564142"/>
                  <a:gd name="connsiteY14" fmla="*/ 1460500 h 5249333"/>
                  <a:gd name="connsiteX15" fmla="*/ 85712 w 564142"/>
                  <a:gd name="connsiteY15" fmla="*/ 1591733 h 5249333"/>
                  <a:gd name="connsiteX16" fmla="*/ 77246 w 564142"/>
                  <a:gd name="connsiteY16" fmla="*/ 1625600 h 5249333"/>
                  <a:gd name="connsiteX17" fmla="*/ 56079 w 564142"/>
                  <a:gd name="connsiteY17" fmla="*/ 1769533 h 5249333"/>
                  <a:gd name="connsiteX18" fmla="*/ 43379 w 564142"/>
                  <a:gd name="connsiteY18" fmla="*/ 1837266 h 5249333"/>
                  <a:gd name="connsiteX19" fmla="*/ 22212 w 564142"/>
                  <a:gd name="connsiteY19" fmla="*/ 1972733 h 5249333"/>
                  <a:gd name="connsiteX20" fmla="*/ 13746 w 564142"/>
                  <a:gd name="connsiteY20" fmla="*/ 2074333 h 5249333"/>
                  <a:gd name="connsiteX21" fmla="*/ 1046 w 564142"/>
                  <a:gd name="connsiteY21" fmla="*/ 2188633 h 5249333"/>
                  <a:gd name="connsiteX22" fmla="*/ 5279 w 564142"/>
                  <a:gd name="connsiteY22" fmla="*/ 2357966 h 5249333"/>
                  <a:gd name="connsiteX23" fmla="*/ 30679 w 564142"/>
                  <a:gd name="connsiteY23" fmla="*/ 2455333 h 5249333"/>
                  <a:gd name="connsiteX24" fmla="*/ 64546 w 564142"/>
                  <a:gd name="connsiteY24" fmla="*/ 2590800 h 5249333"/>
                  <a:gd name="connsiteX25" fmla="*/ 77246 w 564142"/>
                  <a:gd name="connsiteY25" fmla="*/ 2637366 h 5249333"/>
                  <a:gd name="connsiteX26" fmla="*/ 98412 w 564142"/>
                  <a:gd name="connsiteY26" fmla="*/ 2734733 h 5249333"/>
                  <a:gd name="connsiteX27" fmla="*/ 111112 w 564142"/>
                  <a:gd name="connsiteY27" fmla="*/ 2764366 h 5249333"/>
                  <a:gd name="connsiteX28" fmla="*/ 132279 w 564142"/>
                  <a:gd name="connsiteY28" fmla="*/ 2798233 h 5249333"/>
                  <a:gd name="connsiteX29" fmla="*/ 149212 w 564142"/>
                  <a:gd name="connsiteY29" fmla="*/ 2857500 h 5249333"/>
                  <a:gd name="connsiteX30" fmla="*/ 170379 w 564142"/>
                  <a:gd name="connsiteY30" fmla="*/ 2967566 h 5249333"/>
                  <a:gd name="connsiteX31" fmla="*/ 178846 w 564142"/>
                  <a:gd name="connsiteY31" fmla="*/ 3039533 h 5249333"/>
                  <a:gd name="connsiteX32" fmla="*/ 200012 w 564142"/>
                  <a:gd name="connsiteY32" fmla="*/ 3183466 h 5249333"/>
                  <a:gd name="connsiteX33" fmla="*/ 208479 w 564142"/>
                  <a:gd name="connsiteY33" fmla="*/ 3272366 h 5249333"/>
                  <a:gd name="connsiteX34" fmla="*/ 221179 w 564142"/>
                  <a:gd name="connsiteY34" fmla="*/ 3335866 h 5249333"/>
                  <a:gd name="connsiteX35" fmla="*/ 229646 w 564142"/>
                  <a:gd name="connsiteY35" fmla="*/ 3416300 h 5249333"/>
                  <a:gd name="connsiteX36" fmla="*/ 242346 w 564142"/>
                  <a:gd name="connsiteY36" fmla="*/ 3479800 h 5249333"/>
                  <a:gd name="connsiteX37" fmla="*/ 263512 w 564142"/>
                  <a:gd name="connsiteY37" fmla="*/ 3619500 h 5249333"/>
                  <a:gd name="connsiteX38" fmla="*/ 271979 w 564142"/>
                  <a:gd name="connsiteY38" fmla="*/ 3911600 h 5249333"/>
                  <a:gd name="connsiteX39" fmla="*/ 280446 w 564142"/>
                  <a:gd name="connsiteY39" fmla="*/ 3953933 h 5249333"/>
                  <a:gd name="connsiteX40" fmla="*/ 314312 w 564142"/>
                  <a:gd name="connsiteY40" fmla="*/ 4102100 h 5249333"/>
                  <a:gd name="connsiteX41" fmla="*/ 335479 w 564142"/>
                  <a:gd name="connsiteY41" fmla="*/ 4186766 h 5249333"/>
                  <a:gd name="connsiteX42" fmla="*/ 348179 w 564142"/>
                  <a:gd name="connsiteY42" fmla="*/ 4237566 h 5249333"/>
                  <a:gd name="connsiteX43" fmla="*/ 382046 w 564142"/>
                  <a:gd name="connsiteY43" fmla="*/ 4364566 h 5249333"/>
                  <a:gd name="connsiteX44" fmla="*/ 403212 w 564142"/>
                  <a:gd name="connsiteY44" fmla="*/ 4508500 h 5249333"/>
                  <a:gd name="connsiteX45" fmla="*/ 415912 w 564142"/>
                  <a:gd name="connsiteY45" fmla="*/ 4588933 h 5249333"/>
                  <a:gd name="connsiteX46" fmla="*/ 437079 w 564142"/>
                  <a:gd name="connsiteY46" fmla="*/ 4711700 h 5249333"/>
                  <a:gd name="connsiteX47" fmla="*/ 445546 w 564142"/>
                  <a:gd name="connsiteY47" fmla="*/ 4779433 h 5249333"/>
                  <a:gd name="connsiteX48" fmla="*/ 454012 w 564142"/>
                  <a:gd name="connsiteY48" fmla="*/ 4872566 h 5249333"/>
                  <a:gd name="connsiteX49" fmla="*/ 466712 w 564142"/>
                  <a:gd name="connsiteY49" fmla="*/ 4923366 h 5249333"/>
                  <a:gd name="connsiteX50" fmla="*/ 475179 w 564142"/>
                  <a:gd name="connsiteY50" fmla="*/ 4969933 h 5249333"/>
                  <a:gd name="connsiteX51" fmla="*/ 483646 w 564142"/>
                  <a:gd name="connsiteY51" fmla="*/ 4991100 h 5249333"/>
                  <a:gd name="connsiteX52" fmla="*/ 496346 w 564142"/>
                  <a:gd name="connsiteY52" fmla="*/ 5029200 h 5249333"/>
                  <a:gd name="connsiteX53" fmla="*/ 504812 w 564142"/>
                  <a:gd name="connsiteY53" fmla="*/ 5050366 h 5249333"/>
                  <a:gd name="connsiteX54" fmla="*/ 513279 w 564142"/>
                  <a:gd name="connsiteY54" fmla="*/ 5080000 h 5249333"/>
                  <a:gd name="connsiteX55" fmla="*/ 525979 w 564142"/>
                  <a:gd name="connsiteY55" fmla="*/ 5101166 h 5249333"/>
                  <a:gd name="connsiteX56" fmla="*/ 534446 w 564142"/>
                  <a:gd name="connsiteY56" fmla="*/ 5118100 h 5249333"/>
                  <a:gd name="connsiteX57" fmla="*/ 551379 w 564142"/>
                  <a:gd name="connsiteY57" fmla="*/ 5177366 h 5249333"/>
                  <a:gd name="connsiteX58" fmla="*/ 564079 w 564142"/>
                  <a:gd name="connsiteY58" fmla="*/ 5249333 h 524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64142" h="5249333">
                    <a:moveTo>
                      <a:pt x="305846" y="0"/>
                    </a:moveTo>
                    <a:cubicBezTo>
                      <a:pt x="300853" y="29957"/>
                      <a:pt x="285201" y="116351"/>
                      <a:pt x="284679" y="148166"/>
                    </a:cubicBezTo>
                    <a:cubicBezTo>
                      <a:pt x="281926" y="316063"/>
                      <a:pt x="281076" y="290030"/>
                      <a:pt x="301612" y="406400"/>
                    </a:cubicBezTo>
                    <a:cubicBezTo>
                      <a:pt x="294307" y="621908"/>
                      <a:pt x="304487" y="586685"/>
                      <a:pt x="284679" y="715433"/>
                    </a:cubicBezTo>
                    <a:cubicBezTo>
                      <a:pt x="275875" y="772656"/>
                      <a:pt x="284557" y="752324"/>
                      <a:pt x="263512" y="787400"/>
                    </a:cubicBezTo>
                    <a:cubicBezTo>
                      <a:pt x="250319" y="833578"/>
                      <a:pt x="258439" y="809503"/>
                      <a:pt x="233879" y="867833"/>
                    </a:cubicBezTo>
                    <a:cubicBezTo>
                      <a:pt x="229709" y="877737"/>
                      <a:pt x="223786" y="887040"/>
                      <a:pt x="221179" y="897466"/>
                    </a:cubicBezTo>
                    <a:cubicBezTo>
                      <a:pt x="213239" y="929225"/>
                      <a:pt x="211119" y="936442"/>
                      <a:pt x="204246" y="969433"/>
                    </a:cubicBezTo>
                    <a:cubicBezTo>
                      <a:pt x="199844" y="990565"/>
                      <a:pt x="194687" y="1011577"/>
                      <a:pt x="191546" y="1032933"/>
                    </a:cubicBezTo>
                    <a:cubicBezTo>
                      <a:pt x="187624" y="1059605"/>
                      <a:pt x="187178" y="1086720"/>
                      <a:pt x="183079" y="1113366"/>
                    </a:cubicBezTo>
                    <a:cubicBezTo>
                      <a:pt x="181517" y="1123520"/>
                      <a:pt x="177179" y="1133053"/>
                      <a:pt x="174612" y="1143000"/>
                    </a:cubicBezTo>
                    <a:cubicBezTo>
                      <a:pt x="165889" y="1176802"/>
                      <a:pt x="156058" y="1210369"/>
                      <a:pt x="149212" y="1244600"/>
                    </a:cubicBezTo>
                    <a:cubicBezTo>
                      <a:pt x="142157" y="1279878"/>
                      <a:pt x="135851" y="1315314"/>
                      <a:pt x="128046" y="1350433"/>
                    </a:cubicBezTo>
                    <a:cubicBezTo>
                      <a:pt x="125224" y="1363133"/>
                      <a:pt x="121557" y="1375674"/>
                      <a:pt x="119579" y="1388533"/>
                    </a:cubicBezTo>
                    <a:cubicBezTo>
                      <a:pt x="115906" y="1412407"/>
                      <a:pt x="115083" y="1436674"/>
                      <a:pt x="111112" y="1460500"/>
                    </a:cubicBezTo>
                    <a:cubicBezTo>
                      <a:pt x="103787" y="1504450"/>
                      <a:pt x="96518" y="1548507"/>
                      <a:pt x="85712" y="1591733"/>
                    </a:cubicBezTo>
                    <a:cubicBezTo>
                      <a:pt x="82890" y="1603022"/>
                      <a:pt x="79365" y="1614158"/>
                      <a:pt x="77246" y="1625600"/>
                    </a:cubicBezTo>
                    <a:cubicBezTo>
                      <a:pt x="55016" y="1745646"/>
                      <a:pt x="73011" y="1664558"/>
                      <a:pt x="56079" y="1769533"/>
                    </a:cubicBezTo>
                    <a:cubicBezTo>
                      <a:pt x="52421" y="1792211"/>
                      <a:pt x="46820" y="1814554"/>
                      <a:pt x="43379" y="1837266"/>
                    </a:cubicBezTo>
                    <a:cubicBezTo>
                      <a:pt x="19341" y="1995917"/>
                      <a:pt x="51311" y="1827240"/>
                      <a:pt x="22212" y="1972733"/>
                    </a:cubicBezTo>
                    <a:cubicBezTo>
                      <a:pt x="19390" y="2006600"/>
                      <a:pt x="17062" y="2040511"/>
                      <a:pt x="13746" y="2074333"/>
                    </a:cubicBezTo>
                    <a:cubicBezTo>
                      <a:pt x="10006" y="2112485"/>
                      <a:pt x="2190" y="2150316"/>
                      <a:pt x="1046" y="2188633"/>
                    </a:cubicBezTo>
                    <a:cubicBezTo>
                      <a:pt x="-639" y="2245070"/>
                      <a:pt x="-956" y="2301849"/>
                      <a:pt x="5279" y="2357966"/>
                    </a:cubicBezTo>
                    <a:cubicBezTo>
                      <a:pt x="8983" y="2391303"/>
                      <a:pt x="24571" y="2422352"/>
                      <a:pt x="30679" y="2455333"/>
                    </a:cubicBezTo>
                    <a:cubicBezTo>
                      <a:pt x="53344" y="2577724"/>
                      <a:pt x="31911" y="2536407"/>
                      <a:pt x="64546" y="2590800"/>
                    </a:cubicBezTo>
                    <a:cubicBezTo>
                      <a:pt x="68779" y="2606322"/>
                      <a:pt x="73756" y="2621660"/>
                      <a:pt x="77246" y="2637366"/>
                    </a:cubicBezTo>
                    <a:cubicBezTo>
                      <a:pt x="85384" y="2673987"/>
                      <a:pt x="86522" y="2701442"/>
                      <a:pt x="98412" y="2734733"/>
                    </a:cubicBezTo>
                    <a:cubicBezTo>
                      <a:pt x="102026" y="2744854"/>
                      <a:pt x="107254" y="2754336"/>
                      <a:pt x="111112" y="2764366"/>
                    </a:cubicBezTo>
                    <a:cubicBezTo>
                      <a:pt x="123272" y="2795982"/>
                      <a:pt x="110965" y="2784023"/>
                      <a:pt x="132279" y="2798233"/>
                    </a:cubicBezTo>
                    <a:cubicBezTo>
                      <a:pt x="137923" y="2817989"/>
                      <a:pt x="146811" y="2837095"/>
                      <a:pt x="149212" y="2857500"/>
                    </a:cubicBezTo>
                    <a:cubicBezTo>
                      <a:pt x="159243" y="2942761"/>
                      <a:pt x="150041" y="2906551"/>
                      <a:pt x="170379" y="2967566"/>
                    </a:cubicBezTo>
                    <a:cubicBezTo>
                      <a:pt x="173201" y="2991555"/>
                      <a:pt x="175523" y="3015608"/>
                      <a:pt x="178846" y="3039533"/>
                    </a:cubicBezTo>
                    <a:cubicBezTo>
                      <a:pt x="189831" y="3118624"/>
                      <a:pt x="191928" y="3110710"/>
                      <a:pt x="200012" y="3183466"/>
                    </a:cubicBezTo>
                    <a:cubicBezTo>
                      <a:pt x="203299" y="3213051"/>
                      <a:pt x="204384" y="3242882"/>
                      <a:pt x="208479" y="3272366"/>
                    </a:cubicBezTo>
                    <a:cubicBezTo>
                      <a:pt x="211449" y="3293747"/>
                      <a:pt x="218038" y="3314510"/>
                      <a:pt x="221179" y="3335866"/>
                    </a:cubicBezTo>
                    <a:cubicBezTo>
                      <a:pt x="225101" y="3362539"/>
                      <a:pt x="225724" y="3389627"/>
                      <a:pt x="229646" y="3416300"/>
                    </a:cubicBezTo>
                    <a:cubicBezTo>
                      <a:pt x="232787" y="3437656"/>
                      <a:pt x="238797" y="3458508"/>
                      <a:pt x="242346" y="3479800"/>
                    </a:cubicBezTo>
                    <a:cubicBezTo>
                      <a:pt x="250089" y="3526257"/>
                      <a:pt x="263512" y="3619500"/>
                      <a:pt x="263512" y="3619500"/>
                    </a:cubicBezTo>
                    <a:cubicBezTo>
                      <a:pt x="266334" y="3716867"/>
                      <a:pt x="267053" y="3814317"/>
                      <a:pt x="271979" y="3911600"/>
                    </a:cubicBezTo>
                    <a:cubicBezTo>
                      <a:pt x="272707" y="3925972"/>
                      <a:pt x="277826" y="3939783"/>
                      <a:pt x="280446" y="3953933"/>
                    </a:cubicBezTo>
                    <a:cubicBezTo>
                      <a:pt x="319636" y="4165553"/>
                      <a:pt x="262918" y="3879393"/>
                      <a:pt x="314312" y="4102100"/>
                    </a:cubicBezTo>
                    <a:cubicBezTo>
                      <a:pt x="343385" y="4228084"/>
                      <a:pt x="314166" y="4105777"/>
                      <a:pt x="335479" y="4186766"/>
                    </a:cubicBezTo>
                    <a:cubicBezTo>
                      <a:pt x="339921" y="4203646"/>
                      <a:pt x="343537" y="4220740"/>
                      <a:pt x="348179" y="4237566"/>
                    </a:cubicBezTo>
                    <a:cubicBezTo>
                      <a:pt x="369518" y="4314921"/>
                      <a:pt x="367593" y="4294710"/>
                      <a:pt x="382046" y="4364566"/>
                    </a:cubicBezTo>
                    <a:cubicBezTo>
                      <a:pt x="402231" y="4462125"/>
                      <a:pt x="389122" y="4404233"/>
                      <a:pt x="403212" y="4508500"/>
                    </a:cubicBezTo>
                    <a:cubicBezTo>
                      <a:pt x="406847" y="4535399"/>
                      <a:pt x="411450" y="4562159"/>
                      <a:pt x="415912" y="4588933"/>
                    </a:cubicBezTo>
                    <a:cubicBezTo>
                      <a:pt x="422739" y="4629894"/>
                      <a:pt x="431928" y="4670495"/>
                      <a:pt x="437079" y="4711700"/>
                    </a:cubicBezTo>
                    <a:cubicBezTo>
                      <a:pt x="439901" y="4734278"/>
                      <a:pt x="443164" y="4756805"/>
                      <a:pt x="445546" y="4779433"/>
                    </a:cubicBezTo>
                    <a:cubicBezTo>
                      <a:pt x="448809" y="4810434"/>
                      <a:pt x="449477" y="4841725"/>
                      <a:pt x="454012" y="4872566"/>
                    </a:cubicBezTo>
                    <a:cubicBezTo>
                      <a:pt x="456551" y="4889835"/>
                      <a:pt x="463004" y="4906310"/>
                      <a:pt x="466712" y="4923366"/>
                    </a:cubicBezTo>
                    <a:cubicBezTo>
                      <a:pt x="470064" y="4938783"/>
                      <a:pt x="471352" y="4954627"/>
                      <a:pt x="475179" y="4969933"/>
                    </a:cubicBezTo>
                    <a:cubicBezTo>
                      <a:pt x="477022" y="4977305"/>
                      <a:pt x="481090" y="4983944"/>
                      <a:pt x="483646" y="4991100"/>
                    </a:cubicBezTo>
                    <a:cubicBezTo>
                      <a:pt x="488149" y="5003707"/>
                      <a:pt x="491844" y="5016593"/>
                      <a:pt x="496346" y="5029200"/>
                    </a:cubicBezTo>
                    <a:cubicBezTo>
                      <a:pt x="498902" y="5036356"/>
                      <a:pt x="502409" y="5043157"/>
                      <a:pt x="504812" y="5050366"/>
                    </a:cubicBezTo>
                    <a:cubicBezTo>
                      <a:pt x="508061" y="5060112"/>
                      <a:pt x="509328" y="5070517"/>
                      <a:pt x="513279" y="5080000"/>
                    </a:cubicBezTo>
                    <a:cubicBezTo>
                      <a:pt x="516444" y="5087595"/>
                      <a:pt x="521983" y="5093974"/>
                      <a:pt x="525979" y="5101166"/>
                    </a:cubicBezTo>
                    <a:cubicBezTo>
                      <a:pt x="529044" y="5106683"/>
                      <a:pt x="531883" y="5112333"/>
                      <a:pt x="534446" y="5118100"/>
                    </a:cubicBezTo>
                    <a:cubicBezTo>
                      <a:pt x="546947" y="5146227"/>
                      <a:pt x="542628" y="5140611"/>
                      <a:pt x="551379" y="5177366"/>
                    </a:cubicBezTo>
                    <a:cubicBezTo>
                      <a:pt x="565790" y="5237892"/>
                      <a:pt x="564079" y="5209547"/>
                      <a:pt x="564079" y="5249333"/>
                    </a:cubicBezTo>
                  </a:path>
                </a:pathLst>
              </a:cu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Oval 164"/>
              <p:cNvSpPr/>
              <p:nvPr/>
            </p:nvSpPr>
            <p:spPr>
              <a:xfrm>
                <a:off x="1453658" y="1684867"/>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Oval 165"/>
              <p:cNvSpPr/>
              <p:nvPr/>
            </p:nvSpPr>
            <p:spPr>
              <a:xfrm>
                <a:off x="1453175" y="1927098"/>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Oval 166"/>
              <p:cNvSpPr/>
              <p:nvPr/>
            </p:nvSpPr>
            <p:spPr>
              <a:xfrm>
                <a:off x="1420507" y="2159931"/>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 name="Oval 167"/>
              <p:cNvSpPr/>
              <p:nvPr/>
            </p:nvSpPr>
            <p:spPr>
              <a:xfrm>
                <a:off x="1334313" y="2396067"/>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 name="Oval 168"/>
              <p:cNvSpPr/>
              <p:nvPr/>
            </p:nvSpPr>
            <p:spPr>
              <a:xfrm>
                <a:off x="1305363" y="2628323"/>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 name="Oval 169"/>
              <p:cNvSpPr/>
              <p:nvPr/>
            </p:nvSpPr>
            <p:spPr>
              <a:xfrm>
                <a:off x="1287913" y="2755542"/>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 name="Oval 170"/>
              <p:cNvSpPr/>
              <p:nvPr/>
            </p:nvSpPr>
            <p:spPr>
              <a:xfrm>
                <a:off x="1252017" y="2918409"/>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 name="Oval 171"/>
              <p:cNvSpPr/>
              <p:nvPr/>
            </p:nvSpPr>
            <p:spPr>
              <a:xfrm>
                <a:off x="1204742" y="3271981"/>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 name="Oval 172"/>
              <p:cNvSpPr/>
              <p:nvPr/>
            </p:nvSpPr>
            <p:spPr>
              <a:xfrm>
                <a:off x="1166099" y="3491220"/>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 name="Oval 173"/>
              <p:cNvSpPr/>
              <p:nvPr/>
            </p:nvSpPr>
            <p:spPr>
              <a:xfrm>
                <a:off x="1166099" y="3702855"/>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 name="Oval 174"/>
              <p:cNvSpPr/>
              <p:nvPr/>
            </p:nvSpPr>
            <p:spPr>
              <a:xfrm>
                <a:off x="1234389" y="3924286"/>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 name="Oval 175"/>
              <p:cNvSpPr/>
              <p:nvPr/>
            </p:nvSpPr>
            <p:spPr>
              <a:xfrm>
                <a:off x="1309917" y="4143525"/>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 name="Oval 176"/>
              <p:cNvSpPr/>
              <p:nvPr/>
            </p:nvSpPr>
            <p:spPr>
              <a:xfrm>
                <a:off x="1340073" y="4411702"/>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 name="Oval 177"/>
              <p:cNvSpPr/>
              <p:nvPr/>
            </p:nvSpPr>
            <p:spPr>
              <a:xfrm>
                <a:off x="1362415" y="4548554"/>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Oval 178"/>
              <p:cNvSpPr/>
              <p:nvPr/>
            </p:nvSpPr>
            <p:spPr>
              <a:xfrm>
                <a:off x="1385796" y="4760084"/>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Oval 179"/>
              <p:cNvSpPr/>
              <p:nvPr/>
            </p:nvSpPr>
            <p:spPr>
              <a:xfrm>
                <a:off x="1436378" y="5058310"/>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 name="Oval 180"/>
              <p:cNvSpPr/>
              <p:nvPr/>
            </p:nvSpPr>
            <p:spPr>
              <a:xfrm>
                <a:off x="1470430" y="5377339"/>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61" name="Oval 160"/>
            <p:cNvSpPr/>
            <p:nvPr/>
          </p:nvSpPr>
          <p:spPr>
            <a:xfrm>
              <a:off x="1510290" y="5554673"/>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Oval 161"/>
            <p:cNvSpPr/>
            <p:nvPr/>
          </p:nvSpPr>
          <p:spPr>
            <a:xfrm>
              <a:off x="1534068" y="5686509"/>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Oval 162"/>
            <p:cNvSpPr/>
            <p:nvPr/>
          </p:nvSpPr>
          <p:spPr>
            <a:xfrm>
              <a:off x="1583222" y="5871872"/>
              <a:ext cx="160867" cy="160867"/>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82" name="Textfeld 134"/>
          <p:cNvSpPr txBox="1"/>
          <p:nvPr/>
        </p:nvSpPr>
        <p:spPr>
          <a:xfrm>
            <a:off x="5962171" y="1073077"/>
            <a:ext cx="6156307"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See genotypes at 20 loci, homozygous for the parents and, at ten loci, heterozygous in F1. Black is ‚favourable-&amp;-dominant‘ (</a:t>
            </a:r>
            <a:r>
              <a:rPr lang="en-GB" dirty="0">
                <a:solidFill>
                  <a:schemeClr val="tx1">
                    <a:lumMod val="50000"/>
                    <a:lumOff val="50000"/>
                  </a:schemeClr>
                </a:solidFill>
                <a:latin typeface="Arial" panose="020B0604020202020204" pitchFamily="34" charset="0"/>
                <a:cs typeface="Arial" panose="020B0604020202020204" pitchFamily="34" charset="0"/>
              </a:rPr>
              <a:t>such as </a:t>
            </a:r>
            <a:r>
              <a:rPr lang="en-GB" dirty="0">
                <a:latin typeface="Arial" panose="020B0604020202020204" pitchFamily="34" charset="0"/>
                <a:cs typeface="Arial" panose="020B0604020202020204" pitchFamily="34" charset="0"/>
              </a:rPr>
              <a:t>black=AA</a:t>
            </a:r>
            <a:r>
              <a:rPr lang="en-GB" dirty="0">
                <a:solidFill>
                  <a:schemeClr val="tx1">
                    <a:lumMod val="50000"/>
                    <a:lumOff val="50000"/>
                  </a:schemeClr>
                </a:solidFill>
                <a:latin typeface="Arial" panose="020B0604020202020204" pitchFamily="34" charset="0"/>
                <a:cs typeface="Arial" panose="020B0604020202020204" pitchFamily="34" charset="0"/>
              </a:rPr>
              <a:t> and white=aa</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All loci have same effect, same gene action. No Epistasis.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Impact per locus is 1 if black and 0 if white. </a:t>
            </a:r>
            <a:r>
              <a:rPr lang="en-GB" dirty="0">
                <a:solidFill>
                  <a:srgbClr val="0000FF"/>
                </a:solidFill>
                <a:latin typeface="Arial" panose="020B0604020202020204" pitchFamily="34" charset="0"/>
                <a:cs typeface="Arial" panose="020B0604020202020204" pitchFamily="34" charset="0"/>
              </a:rPr>
              <a:t>Per locus</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additive effect 	is a = 0.5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dominance effect	is d = 0.5.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c=0.5 per locus;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20∙0.5=</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10</a:t>
            </a:r>
            <a:r>
              <a:rPr lang="en-GB" dirty="0">
                <a:latin typeface="Arial" panose="020B0604020202020204" pitchFamily="34" charset="0"/>
                <a:cs typeface="Arial" panose="020B0604020202020204" pitchFamily="34" charset="0"/>
              </a:rPr>
              <a:t> for the trait (20 loci).</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Parent 1 performs: G(P1)	= c + 10∙a + 10∙(-a) = 10</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Parent 2 performs: G(P1)	= c + 12∙a +   8∙(-a) = 12</a:t>
            </a:r>
          </a:p>
          <a:p>
            <a:r>
              <a:rPr lang="en-GB" dirty="0">
                <a:solidFill>
                  <a:schemeClr val="tx1">
                    <a:lumMod val="50000"/>
                    <a:lumOff val="50000"/>
                  </a:schemeClr>
                </a:solidFill>
                <a:latin typeface="Arial" panose="020B0604020202020204" pitchFamily="34" charset="0"/>
                <a:cs typeface="Arial" panose="020B0604020202020204" pitchFamily="34" charset="0"/>
              </a:rPr>
              <a:t>Parental mean G-value:	= c + 11∙a +   9∙(-a) = 11</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F1-hybrid G-value: 	= c +  6∙a + 4∙(-a) + 10∙d=16</a:t>
            </a:r>
          </a:p>
          <a:p>
            <a:r>
              <a:rPr lang="en-GB" dirty="0">
                <a:solidFill>
                  <a:srgbClr val="0000FF"/>
                </a:solidFill>
                <a:latin typeface="Arial" panose="020B0604020202020204" pitchFamily="34" charset="0"/>
                <a:cs typeface="Arial" panose="020B0604020202020204" pitchFamily="34" charset="0"/>
              </a:rPr>
              <a:t>Superiority</a:t>
            </a:r>
            <a:r>
              <a:rPr lang="en-GB" dirty="0">
                <a:latin typeface="Arial" panose="020B0604020202020204" pitchFamily="34" charset="0"/>
                <a:cs typeface="Arial" panose="020B0604020202020204" pitchFamily="34" charset="0"/>
              </a:rPr>
              <a:t> of F1 over Parental mean is:</a:t>
            </a:r>
          </a:p>
          <a:p>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c + 2∙a</a:t>
            </a:r>
            <a:r>
              <a:rPr lang="en-GB" dirty="0">
                <a:latin typeface="Arial" panose="020B0604020202020204" pitchFamily="34" charset="0"/>
                <a:cs typeface="Arial" panose="020B0604020202020204" pitchFamily="34" charset="0"/>
              </a:rPr>
              <a:t>]  minus  [c + 2∙a + 10∙d]</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    </a:t>
            </a:r>
            <a:r>
              <a:rPr lang="en-GB" dirty="0">
                <a:solidFill>
                  <a:srgbClr val="0000FF"/>
                </a:solidFill>
                <a:latin typeface="Arial" panose="020B0604020202020204" pitchFamily="34" charset="0"/>
                <a:cs typeface="Arial" panose="020B0604020202020204" pitchFamily="34" charset="0"/>
              </a:rPr>
              <a:t>this is 10</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 This superiority is the heterosis here.</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Heterosis here is the </a:t>
            </a:r>
            <a:r>
              <a:rPr lang="en-GB"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sum</a:t>
            </a:r>
            <a:r>
              <a:rPr lang="en-GB" dirty="0">
                <a:solidFill>
                  <a:srgbClr val="0000FF"/>
                </a:solidFill>
                <a:latin typeface="Arial" panose="020B0604020202020204" pitchFamily="34" charset="0"/>
                <a:cs typeface="Arial" panose="020B0604020202020204" pitchFamily="34" charset="0"/>
              </a:rPr>
              <a:t> of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d-effects</a:t>
            </a:r>
            <a:r>
              <a:rPr lang="en-GB" dirty="0">
                <a:solidFill>
                  <a:srgbClr val="0000FF"/>
                </a:solidFill>
                <a:latin typeface="Arial" panose="020B0604020202020204" pitchFamily="34" charset="0"/>
                <a:cs typeface="Arial" panose="020B0604020202020204" pitchFamily="34" charset="0"/>
              </a:rPr>
              <a:t> of the 10 heterozygous loci (10</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d = 5); 16 – 11 = </a:t>
            </a:r>
            <a:r>
              <a:rPr lang="en-GB"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a:t>
            </a:r>
          </a:p>
        </p:txBody>
      </p:sp>
      <p:sp>
        <p:nvSpPr>
          <p:cNvPr id="183" name="Textfeld 5">
            <a:extLst>
              <a:ext uri="{FF2B5EF4-FFF2-40B4-BE49-F238E27FC236}">
                <a16:creationId xmlns:a16="http://schemas.microsoft.com/office/drawing/2014/main" id="{6527CD1E-5DC0-4A50-97C8-810F899A75E6}"/>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0803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extfeld 135"/>
          <p:cNvSpPr txBox="1"/>
          <p:nvPr/>
        </p:nvSpPr>
        <p:spPr>
          <a:xfrm>
            <a:off x="6071383" y="5769171"/>
            <a:ext cx="6019800"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It is overly simplistic to give each locus the same contribution to the trait. Yet, it illustrates how the model works. 			</a:t>
            </a:r>
            <a:r>
              <a:rPr lang="en-GB" dirty="0">
                <a:latin typeface="Arial" panose="020B0604020202020204" pitchFamily="34" charset="0"/>
                <a:cs typeface="Arial" panose="020B0604020202020204" pitchFamily="34" charset="0"/>
              </a:rPr>
              <a:t>ISBN 0-89118-549-6</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34" name="Textfeld 133"/>
          <p:cNvSpPr txBox="1"/>
          <p:nvPr/>
        </p:nvSpPr>
        <p:spPr>
          <a:xfrm>
            <a:off x="72000" y="36000"/>
            <a:ext cx="1201918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Difference in trait expression between F1 and mean of the </a:t>
            </a:r>
            <a:r>
              <a:rPr lang="en-GB" sz="2400" dirty="0">
                <a:solidFill>
                  <a:srgbClr val="0000FF"/>
                </a:solidFill>
                <a:latin typeface="Arial" panose="020B0604020202020204" pitchFamily="34" charset="0"/>
                <a:cs typeface="Arial" panose="020B0604020202020204" pitchFamily="34" charset="0"/>
              </a:rPr>
              <a:t>homozygous</a:t>
            </a:r>
            <a:r>
              <a:rPr lang="en-GB" sz="2400" dirty="0">
                <a:latin typeface="Arial" panose="020B0604020202020204" pitchFamily="34" charset="0"/>
                <a:cs typeface="Arial" panose="020B0604020202020204" pitchFamily="34" charset="0"/>
              </a:rPr>
              <a:t> parents. Here: Its </a:t>
            </a:r>
            <a:r>
              <a:rPr lang="en-GB" sz="2400" dirty="0">
                <a:solidFill>
                  <a:srgbClr val="0000FF"/>
                </a:solidFill>
                <a:latin typeface="Arial" panose="020B0604020202020204" pitchFamily="34" charset="0"/>
                <a:cs typeface="Arial" panose="020B0604020202020204" pitchFamily="34" charset="0"/>
              </a:rPr>
              <a:t>simplest-&amp;-most popular-common</a:t>
            </a:r>
            <a:r>
              <a:rPr lang="en-GB" sz="2400" dirty="0">
                <a:latin typeface="Arial" panose="020B0604020202020204" pitchFamily="34" charset="0"/>
                <a:cs typeface="Arial" panose="020B0604020202020204" pitchFamily="34" charset="0"/>
              </a:rPr>
              <a:t> genetic explanation.</a:t>
            </a:r>
          </a:p>
        </p:txBody>
      </p:sp>
      <p:sp>
        <p:nvSpPr>
          <p:cNvPr id="135" name="Textfeld 134"/>
          <p:cNvSpPr txBox="1"/>
          <p:nvPr/>
        </p:nvSpPr>
        <p:spPr>
          <a:xfrm>
            <a:off x="6076950" y="953804"/>
            <a:ext cx="6019800" cy="433965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diagram may be read as genotypes at 20 loci, homozygous for the parents and, if the parents differ, heterozygous in F1. Black is ‚favourable-&amp;-dominant‘.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The impact per locus is 1 [trait unit]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if black</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If a genotype was at all 20 loci at least heterozygously black, then it has the theoretically highest trait value; then its </a:t>
            </a:r>
            <a:r>
              <a:rPr lang="en-GB" dirty="0" err="1">
                <a:latin typeface="Arial" panose="020B0604020202020204" pitchFamily="34" charset="0"/>
                <a:cs typeface="Arial" panose="020B0604020202020204" pitchFamily="34" charset="0"/>
              </a:rPr>
              <a:t>perfor-mance</a:t>
            </a:r>
            <a:r>
              <a:rPr lang="en-GB" dirty="0">
                <a:latin typeface="Arial" panose="020B0604020202020204" pitchFamily="34" charset="0"/>
                <a:cs typeface="Arial" panose="020B0604020202020204" pitchFamily="34" charset="0"/>
              </a:rPr>
              <a:t> would be 20 [units]. Here, parent 1 performs [10], parent 2 performs [12], their F1 has [16], thus, heterosis is 16-11 = 5 [units]. </a:t>
            </a:r>
            <a:r>
              <a:rPr lang="en-GB" dirty="0" err="1">
                <a:latin typeface="Arial" panose="020B0604020202020204" pitchFamily="34" charset="0"/>
                <a:cs typeface="Arial" panose="020B0604020202020204" pitchFamily="34" charset="0"/>
              </a:rPr>
              <a:t>Heterosis</a:t>
            </a:r>
            <a:r>
              <a:rPr lang="en-GB" dirty="0">
                <a:latin typeface="Arial" panose="020B0604020202020204" pitchFamily="34" charset="0"/>
                <a:cs typeface="Arial" panose="020B0604020202020204" pitchFamily="34" charset="0"/>
              </a:rPr>
              <a:t>; you see ‘how come’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this genetic explanation of Heterosis was true, then …</a:t>
            </a:r>
          </a:p>
          <a:p>
            <a:pPr marL="342900" indent="-342900">
              <a:buAutoNum type="arabicParenBoth"/>
            </a:pPr>
            <a:r>
              <a:rPr lang="en-GB" dirty="0">
                <a:latin typeface="Arial" panose="020B0604020202020204" pitchFamily="34" charset="0"/>
                <a:cs typeface="Arial" panose="020B0604020202020204" pitchFamily="34" charset="0"/>
              </a:rPr>
              <a:t>We need parents which are as good (as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black</a:t>
            </a:r>
            <a:r>
              <a:rPr lang="en-GB" dirty="0">
                <a:latin typeface="Arial" panose="020B0604020202020204" pitchFamily="34" charset="0"/>
                <a:cs typeface="Arial" panose="020B0604020202020204" pitchFamily="34" charset="0"/>
              </a:rPr>
              <a:t>’) as possible</a:t>
            </a:r>
          </a:p>
          <a:p>
            <a:pPr marL="342900" indent="-342900">
              <a:buAutoNum type="arabicParenBoth"/>
            </a:pPr>
            <a:r>
              <a:rPr lang="en-GB" dirty="0">
                <a:latin typeface="Arial" panose="020B0604020202020204" pitchFamily="34" charset="0"/>
                <a:cs typeface="Arial" panose="020B0604020202020204" pitchFamily="34" charset="0"/>
              </a:rPr>
              <a:t>We need parents which complement each other (are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different</a:t>
            </a:r>
            <a:r>
              <a:rPr lang="en-GB" dirty="0">
                <a:latin typeface="Arial" panose="020B0604020202020204" pitchFamily="34" charset="0"/>
                <a:cs typeface="Arial" panose="020B0604020202020204" pitchFamily="34" charset="0"/>
              </a:rPr>
              <a:t> from each other) as much as possible. </a:t>
            </a:r>
          </a:p>
        </p:txBody>
      </p:sp>
      <p:grpSp>
        <p:nvGrpSpPr>
          <p:cNvPr id="6" name="Group 5">
            <a:extLst>
              <a:ext uri="{FF2B5EF4-FFF2-40B4-BE49-F238E27FC236}">
                <a16:creationId xmlns:a16="http://schemas.microsoft.com/office/drawing/2014/main" id="{C58450AB-86D5-4476-9F98-38C549019B31}"/>
              </a:ext>
            </a:extLst>
          </p:cNvPr>
          <p:cNvGrpSpPr/>
          <p:nvPr/>
        </p:nvGrpSpPr>
        <p:grpSpPr>
          <a:xfrm>
            <a:off x="78615" y="908244"/>
            <a:ext cx="5797252" cy="5784656"/>
            <a:chOff x="78615" y="908244"/>
            <a:chExt cx="5797252" cy="5784656"/>
          </a:xfrm>
        </p:grpSpPr>
        <p:sp>
          <p:nvSpPr>
            <p:cNvPr id="182" name="Rectangle 181"/>
            <p:cNvSpPr/>
            <p:nvPr/>
          </p:nvSpPr>
          <p:spPr>
            <a:xfrm>
              <a:off x="78615" y="908244"/>
              <a:ext cx="5797252" cy="578465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Freeform 137"/>
            <p:cNvSpPr/>
            <p:nvPr/>
          </p:nvSpPr>
          <p:spPr>
            <a:xfrm>
              <a:off x="1232871" y="1392878"/>
              <a:ext cx="564142" cy="5249333"/>
            </a:xfrm>
            <a:custGeom>
              <a:avLst/>
              <a:gdLst>
                <a:gd name="connsiteX0" fmla="*/ 305846 w 564142"/>
                <a:gd name="connsiteY0" fmla="*/ 0 h 5249333"/>
                <a:gd name="connsiteX1" fmla="*/ 284679 w 564142"/>
                <a:gd name="connsiteY1" fmla="*/ 148166 h 5249333"/>
                <a:gd name="connsiteX2" fmla="*/ 301612 w 564142"/>
                <a:gd name="connsiteY2" fmla="*/ 406400 h 5249333"/>
                <a:gd name="connsiteX3" fmla="*/ 284679 w 564142"/>
                <a:gd name="connsiteY3" fmla="*/ 715433 h 5249333"/>
                <a:gd name="connsiteX4" fmla="*/ 263512 w 564142"/>
                <a:gd name="connsiteY4" fmla="*/ 787400 h 5249333"/>
                <a:gd name="connsiteX5" fmla="*/ 233879 w 564142"/>
                <a:gd name="connsiteY5" fmla="*/ 867833 h 5249333"/>
                <a:gd name="connsiteX6" fmla="*/ 221179 w 564142"/>
                <a:gd name="connsiteY6" fmla="*/ 897466 h 5249333"/>
                <a:gd name="connsiteX7" fmla="*/ 204246 w 564142"/>
                <a:gd name="connsiteY7" fmla="*/ 969433 h 5249333"/>
                <a:gd name="connsiteX8" fmla="*/ 191546 w 564142"/>
                <a:gd name="connsiteY8" fmla="*/ 1032933 h 5249333"/>
                <a:gd name="connsiteX9" fmla="*/ 183079 w 564142"/>
                <a:gd name="connsiteY9" fmla="*/ 1113366 h 5249333"/>
                <a:gd name="connsiteX10" fmla="*/ 174612 w 564142"/>
                <a:gd name="connsiteY10" fmla="*/ 1143000 h 5249333"/>
                <a:gd name="connsiteX11" fmla="*/ 149212 w 564142"/>
                <a:gd name="connsiteY11" fmla="*/ 1244600 h 5249333"/>
                <a:gd name="connsiteX12" fmla="*/ 128046 w 564142"/>
                <a:gd name="connsiteY12" fmla="*/ 1350433 h 5249333"/>
                <a:gd name="connsiteX13" fmla="*/ 119579 w 564142"/>
                <a:gd name="connsiteY13" fmla="*/ 1388533 h 5249333"/>
                <a:gd name="connsiteX14" fmla="*/ 111112 w 564142"/>
                <a:gd name="connsiteY14" fmla="*/ 1460500 h 5249333"/>
                <a:gd name="connsiteX15" fmla="*/ 85712 w 564142"/>
                <a:gd name="connsiteY15" fmla="*/ 1591733 h 5249333"/>
                <a:gd name="connsiteX16" fmla="*/ 77246 w 564142"/>
                <a:gd name="connsiteY16" fmla="*/ 1625600 h 5249333"/>
                <a:gd name="connsiteX17" fmla="*/ 56079 w 564142"/>
                <a:gd name="connsiteY17" fmla="*/ 1769533 h 5249333"/>
                <a:gd name="connsiteX18" fmla="*/ 43379 w 564142"/>
                <a:gd name="connsiteY18" fmla="*/ 1837266 h 5249333"/>
                <a:gd name="connsiteX19" fmla="*/ 22212 w 564142"/>
                <a:gd name="connsiteY19" fmla="*/ 1972733 h 5249333"/>
                <a:gd name="connsiteX20" fmla="*/ 13746 w 564142"/>
                <a:gd name="connsiteY20" fmla="*/ 2074333 h 5249333"/>
                <a:gd name="connsiteX21" fmla="*/ 1046 w 564142"/>
                <a:gd name="connsiteY21" fmla="*/ 2188633 h 5249333"/>
                <a:gd name="connsiteX22" fmla="*/ 5279 w 564142"/>
                <a:gd name="connsiteY22" fmla="*/ 2357966 h 5249333"/>
                <a:gd name="connsiteX23" fmla="*/ 30679 w 564142"/>
                <a:gd name="connsiteY23" fmla="*/ 2455333 h 5249333"/>
                <a:gd name="connsiteX24" fmla="*/ 64546 w 564142"/>
                <a:gd name="connsiteY24" fmla="*/ 2590800 h 5249333"/>
                <a:gd name="connsiteX25" fmla="*/ 77246 w 564142"/>
                <a:gd name="connsiteY25" fmla="*/ 2637366 h 5249333"/>
                <a:gd name="connsiteX26" fmla="*/ 98412 w 564142"/>
                <a:gd name="connsiteY26" fmla="*/ 2734733 h 5249333"/>
                <a:gd name="connsiteX27" fmla="*/ 111112 w 564142"/>
                <a:gd name="connsiteY27" fmla="*/ 2764366 h 5249333"/>
                <a:gd name="connsiteX28" fmla="*/ 132279 w 564142"/>
                <a:gd name="connsiteY28" fmla="*/ 2798233 h 5249333"/>
                <a:gd name="connsiteX29" fmla="*/ 149212 w 564142"/>
                <a:gd name="connsiteY29" fmla="*/ 2857500 h 5249333"/>
                <a:gd name="connsiteX30" fmla="*/ 170379 w 564142"/>
                <a:gd name="connsiteY30" fmla="*/ 2967566 h 5249333"/>
                <a:gd name="connsiteX31" fmla="*/ 178846 w 564142"/>
                <a:gd name="connsiteY31" fmla="*/ 3039533 h 5249333"/>
                <a:gd name="connsiteX32" fmla="*/ 200012 w 564142"/>
                <a:gd name="connsiteY32" fmla="*/ 3183466 h 5249333"/>
                <a:gd name="connsiteX33" fmla="*/ 208479 w 564142"/>
                <a:gd name="connsiteY33" fmla="*/ 3272366 h 5249333"/>
                <a:gd name="connsiteX34" fmla="*/ 221179 w 564142"/>
                <a:gd name="connsiteY34" fmla="*/ 3335866 h 5249333"/>
                <a:gd name="connsiteX35" fmla="*/ 229646 w 564142"/>
                <a:gd name="connsiteY35" fmla="*/ 3416300 h 5249333"/>
                <a:gd name="connsiteX36" fmla="*/ 242346 w 564142"/>
                <a:gd name="connsiteY36" fmla="*/ 3479800 h 5249333"/>
                <a:gd name="connsiteX37" fmla="*/ 263512 w 564142"/>
                <a:gd name="connsiteY37" fmla="*/ 3619500 h 5249333"/>
                <a:gd name="connsiteX38" fmla="*/ 271979 w 564142"/>
                <a:gd name="connsiteY38" fmla="*/ 3911600 h 5249333"/>
                <a:gd name="connsiteX39" fmla="*/ 280446 w 564142"/>
                <a:gd name="connsiteY39" fmla="*/ 3953933 h 5249333"/>
                <a:gd name="connsiteX40" fmla="*/ 314312 w 564142"/>
                <a:gd name="connsiteY40" fmla="*/ 4102100 h 5249333"/>
                <a:gd name="connsiteX41" fmla="*/ 335479 w 564142"/>
                <a:gd name="connsiteY41" fmla="*/ 4186766 h 5249333"/>
                <a:gd name="connsiteX42" fmla="*/ 348179 w 564142"/>
                <a:gd name="connsiteY42" fmla="*/ 4237566 h 5249333"/>
                <a:gd name="connsiteX43" fmla="*/ 382046 w 564142"/>
                <a:gd name="connsiteY43" fmla="*/ 4364566 h 5249333"/>
                <a:gd name="connsiteX44" fmla="*/ 403212 w 564142"/>
                <a:gd name="connsiteY44" fmla="*/ 4508500 h 5249333"/>
                <a:gd name="connsiteX45" fmla="*/ 415912 w 564142"/>
                <a:gd name="connsiteY45" fmla="*/ 4588933 h 5249333"/>
                <a:gd name="connsiteX46" fmla="*/ 437079 w 564142"/>
                <a:gd name="connsiteY46" fmla="*/ 4711700 h 5249333"/>
                <a:gd name="connsiteX47" fmla="*/ 445546 w 564142"/>
                <a:gd name="connsiteY47" fmla="*/ 4779433 h 5249333"/>
                <a:gd name="connsiteX48" fmla="*/ 454012 w 564142"/>
                <a:gd name="connsiteY48" fmla="*/ 4872566 h 5249333"/>
                <a:gd name="connsiteX49" fmla="*/ 466712 w 564142"/>
                <a:gd name="connsiteY49" fmla="*/ 4923366 h 5249333"/>
                <a:gd name="connsiteX50" fmla="*/ 475179 w 564142"/>
                <a:gd name="connsiteY50" fmla="*/ 4969933 h 5249333"/>
                <a:gd name="connsiteX51" fmla="*/ 483646 w 564142"/>
                <a:gd name="connsiteY51" fmla="*/ 4991100 h 5249333"/>
                <a:gd name="connsiteX52" fmla="*/ 496346 w 564142"/>
                <a:gd name="connsiteY52" fmla="*/ 5029200 h 5249333"/>
                <a:gd name="connsiteX53" fmla="*/ 504812 w 564142"/>
                <a:gd name="connsiteY53" fmla="*/ 5050366 h 5249333"/>
                <a:gd name="connsiteX54" fmla="*/ 513279 w 564142"/>
                <a:gd name="connsiteY54" fmla="*/ 5080000 h 5249333"/>
                <a:gd name="connsiteX55" fmla="*/ 525979 w 564142"/>
                <a:gd name="connsiteY55" fmla="*/ 5101166 h 5249333"/>
                <a:gd name="connsiteX56" fmla="*/ 534446 w 564142"/>
                <a:gd name="connsiteY56" fmla="*/ 5118100 h 5249333"/>
                <a:gd name="connsiteX57" fmla="*/ 551379 w 564142"/>
                <a:gd name="connsiteY57" fmla="*/ 5177366 h 5249333"/>
                <a:gd name="connsiteX58" fmla="*/ 564079 w 564142"/>
                <a:gd name="connsiteY58" fmla="*/ 5249333 h 524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64142" h="5249333">
                  <a:moveTo>
                    <a:pt x="305846" y="0"/>
                  </a:moveTo>
                  <a:cubicBezTo>
                    <a:pt x="300853" y="29957"/>
                    <a:pt x="285201" y="116351"/>
                    <a:pt x="284679" y="148166"/>
                  </a:cubicBezTo>
                  <a:cubicBezTo>
                    <a:pt x="281926" y="316063"/>
                    <a:pt x="281076" y="290030"/>
                    <a:pt x="301612" y="406400"/>
                  </a:cubicBezTo>
                  <a:cubicBezTo>
                    <a:pt x="294307" y="621908"/>
                    <a:pt x="304487" y="586685"/>
                    <a:pt x="284679" y="715433"/>
                  </a:cubicBezTo>
                  <a:cubicBezTo>
                    <a:pt x="275875" y="772656"/>
                    <a:pt x="284557" y="752324"/>
                    <a:pt x="263512" y="787400"/>
                  </a:cubicBezTo>
                  <a:cubicBezTo>
                    <a:pt x="250319" y="833578"/>
                    <a:pt x="258439" y="809503"/>
                    <a:pt x="233879" y="867833"/>
                  </a:cubicBezTo>
                  <a:cubicBezTo>
                    <a:pt x="229709" y="877737"/>
                    <a:pt x="223786" y="887040"/>
                    <a:pt x="221179" y="897466"/>
                  </a:cubicBezTo>
                  <a:cubicBezTo>
                    <a:pt x="213239" y="929225"/>
                    <a:pt x="211119" y="936442"/>
                    <a:pt x="204246" y="969433"/>
                  </a:cubicBezTo>
                  <a:cubicBezTo>
                    <a:pt x="199844" y="990565"/>
                    <a:pt x="194687" y="1011577"/>
                    <a:pt x="191546" y="1032933"/>
                  </a:cubicBezTo>
                  <a:cubicBezTo>
                    <a:pt x="187624" y="1059605"/>
                    <a:pt x="187178" y="1086720"/>
                    <a:pt x="183079" y="1113366"/>
                  </a:cubicBezTo>
                  <a:cubicBezTo>
                    <a:pt x="181517" y="1123520"/>
                    <a:pt x="177179" y="1133053"/>
                    <a:pt x="174612" y="1143000"/>
                  </a:cubicBezTo>
                  <a:cubicBezTo>
                    <a:pt x="165889" y="1176802"/>
                    <a:pt x="156058" y="1210369"/>
                    <a:pt x="149212" y="1244600"/>
                  </a:cubicBezTo>
                  <a:cubicBezTo>
                    <a:pt x="142157" y="1279878"/>
                    <a:pt x="135851" y="1315314"/>
                    <a:pt x="128046" y="1350433"/>
                  </a:cubicBezTo>
                  <a:cubicBezTo>
                    <a:pt x="125224" y="1363133"/>
                    <a:pt x="121557" y="1375674"/>
                    <a:pt x="119579" y="1388533"/>
                  </a:cubicBezTo>
                  <a:cubicBezTo>
                    <a:pt x="115906" y="1412407"/>
                    <a:pt x="115083" y="1436674"/>
                    <a:pt x="111112" y="1460500"/>
                  </a:cubicBezTo>
                  <a:cubicBezTo>
                    <a:pt x="103787" y="1504450"/>
                    <a:pt x="96518" y="1548507"/>
                    <a:pt x="85712" y="1591733"/>
                  </a:cubicBezTo>
                  <a:cubicBezTo>
                    <a:pt x="82890" y="1603022"/>
                    <a:pt x="79365" y="1614158"/>
                    <a:pt x="77246" y="1625600"/>
                  </a:cubicBezTo>
                  <a:cubicBezTo>
                    <a:pt x="55016" y="1745646"/>
                    <a:pt x="73011" y="1664558"/>
                    <a:pt x="56079" y="1769533"/>
                  </a:cubicBezTo>
                  <a:cubicBezTo>
                    <a:pt x="52421" y="1792211"/>
                    <a:pt x="46820" y="1814554"/>
                    <a:pt x="43379" y="1837266"/>
                  </a:cubicBezTo>
                  <a:cubicBezTo>
                    <a:pt x="19341" y="1995917"/>
                    <a:pt x="51311" y="1827240"/>
                    <a:pt x="22212" y="1972733"/>
                  </a:cubicBezTo>
                  <a:cubicBezTo>
                    <a:pt x="19390" y="2006600"/>
                    <a:pt x="17062" y="2040511"/>
                    <a:pt x="13746" y="2074333"/>
                  </a:cubicBezTo>
                  <a:cubicBezTo>
                    <a:pt x="10006" y="2112485"/>
                    <a:pt x="2190" y="2150316"/>
                    <a:pt x="1046" y="2188633"/>
                  </a:cubicBezTo>
                  <a:cubicBezTo>
                    <a:pt x="-639" y="2245070"/>
                    <a:pt x="-956" y="2301849"/>
                    <a:pt x="5279" y="2357966"/>
                  </a:cubicBezTo>
                  <a:cubicBezTo>
                    <a:pt x="8983" y="2391303"/>
                    <a:pt x="24571" y="2422352"/>
                    <a:pt x="30679" y="2455333"/>
                  </a:cubicBezTo>
                  <a:cubicBezTo>
                    <a:pt x="53344" y="2577724"/>
                    <a:pt x="31911" y="2536407"/>
                    <a:pt x="64546" y="2590800"/>
                  </a:cubicBezTo>
                  <a:cubicBezTo>
                    <a:pt x="68779" y="2606322"/>
                    <a:pt x="73756" y="2621660"/>
                    <a:pt x="77246" y="2637366"/>
                  </a:cubicBezTo>
                  <a:cubicBezTo>
                    <a:pt x="85384" y="2673987"/>
                    <a:pt x="86522" y="2701442"/>
                    <a:pt x="98412" y="2734733"/>
                  </a:cubicBezTo>
                  <a:cubicBezTo>
                    <a:pt x="102026" y="2744854"/>
                    <a:pt x="107254" y="2754336"/>
                    <a:pt x="111112" y="2764366"/>
                  </a:cubicBezTo>
                  <a:cubicBezTo>
                    <a:pt x="123272" y="2795982"/>
                    <a:pt x="110965" y="2784023"/>
                    <a:pt x="132279" y="2798233"/>
                  </a:cubicBezTo>
                  <a:cubicBezTo>
                    <a:pt x="137923" y="2817989"/>
                    <a:pt x="146811" y="2837095"/>
                    <a:pt x="149212" y="2857500"/>
                  </a:cubicBezTo>
                  <a:cubicBezTo>
                    <a:pt x="159243" y="2942761"/>
                    <a:pt x="150041" y="2906551"/>
                    <a:pt x="170379" y="2967566"/>
                  </a:cubicBezTo>
                  <a:cubicBezTo>
                    <a:pt x="173201" y="2991555"/>
                    <a:pt x="175523" y="3015608"/>
                    <a:pt x="178846" y="3039533"/>
                  </a:cubicBezTo>
                  <a:cubicBezTo>
                    <a:pt x="189831" y="3118624"/>
                    <a:pt x="191928" y="3110710"/>
                    <a:pt x="200012" y="3183466"/>
                  </a:cubicBezTo>
                  <a:cubicBezTo>
                    <a:pt x="203299" y="3213051"/>
                    <a:pt x="204384" y="3242882"/>
                    <a:pt x="208479" y="3272366"/>
                  </a:cubicBezTo>
                  <a:cubicBezTo>
                    <a:pt x="211449" y="3293747"/>
                    <a:pt x="218038" y="3314510"/>
                    <a:pt x="221179" y="3335866"/>
                  </a:cubicBezTo>
                  <a:cubicBezTo>
                    <a:pt x="225101" y="3362539"/>
                    <a:pt x="225724" y="3389627"/>
                    <a:pt x="229646" y="3416300"/>
                  </a:cubicBezTo>
                  <a:cubicBezTo>
                    <a:pt x="232787" y="3437656"/>
                    <a:pt x="238797" y="3458508"/>
                    <a:pt x="242346" y="3479800"/>
                  </a:cubicBezTo>
                  <a:cubicBezTo>
                    <a:pt x="250089" y="3526257"/>
                    <a:pt x="263512" y="3619500"/>
                    <a:pt x="263512" y="3619500"/>
                  </a:cubicBezTo>
                  <a:cubicBezTo>
                    <a:pt x="266334" y="3716867"/>
                    <a:pt x="267053" y="3814317"/>
                    <a:pt x="271979" y="3911600"/>
                  </a:cubicBezTo>
                  <a:cubicBezTo>
                    <a:pt x="272707" y="3925972"/>
                    <a:pt x="277826" y="3939783"/>
                    <a:pt x="280446" y="3953933"/>
                  </a:cubicBezTo>
                  <a:cubicBezTo>
                    <a:pt x="319636" y="4165553"/>
                    <a:pt x="262918" y="3879393"/>
                    <a:pt x="314312" y="4102100"/>
                  </a:cubicBezTo>
                  <a:cubicBezTo>
                    <a:pt x="343385" y="4228084"/>
                    <a:pt x="314166" y="4105777"/>
                    <a:pt x="335479" y="4186766"/>
                  </a:cubicBezTo>
                  <a:cubicBezTo>
                    <a:pt x="339921" y="4203646"/>
                    <a:pt x="343537" y="4220740"/>
                    <a:pt x="348179" y="4237566"/>
                  </a:cubicBezTo>
                  <a:cubicBezTo>
                    <a:pt x="369518" y="4314921"/>
                    <a:pt x="367593" y="4294710"/>
                    <a:pt x="382046" y="4364566"/>
                  </a:cubicBezTo>
                  <a:cubicBezTo>
                    <a:pt x="402231" y="4462125"/>
                    <a:pt x="389122" y="4404233"/>
                    <a:pt x="403212" y="4508500"/>
                  </a:cubicBezTo>
                  <a:cubicBezTo>
                    <a:pt x="406847" y="4535399"/>
                    <a:pt x="411450" y="4562159"/>
                    <a:pt x="415912" y="4588933"/>
                  </a:cubicBezTo>
                  <a:cubicBezTo>
                    <a:pt x="422739" y="4629894"/>
                    <a:pt x="431928" y="4670495"/>
                    <a:pt x="437079" y="4711700"/>
                  </a:cubicBezTo>
                  <a:cubicBezTo>
                    <a:pt x="439901" y="4734278"/>
                    <a:pt x="443164" y="4756805"/>
                    <a:pt x="445546" y="4779433"/>
                  </a:cubicBezTo>
                  <a:cubicBezTo>
                    <a:pt x="448809" y="4810434"/>
                    <a:pt x="449477" y="4841725"/>
                    <a:pt x="454012" y="4872566"/>
                  </a:cubicBezTo>
                  <a:cubicBezTo>
                    <a:pt x="456551" y="4889835"/>
                    <a:pt x="463004" y="4906310"/>
                    <a:pt x="466712" y="4923366"/>
                  </a:cubicBezTo>
                  <a:cubicBezTo>
                    <a:pt x="470064" y="4938783"/>
                    <a:pt x="471352" y="4954627"/>
                    <a:pt x="475179" y="4969933"/>
                  </a:cubicBezTo>
                  <a:cubicBezTo>
                    <a:pt x="477022" y="4977305"/>
                    <a:pt x="481090" y="4983944"/>
                    <a:pt x="483646" y="4991100"/>
                  </a:cubicBezTo>
                  <a:cubicBezTo>
                    <a:pt x="488149" y="5003707"/>
                    <a:pt x="491844" y="5016593"/>
                    <a:pt x="496346" y="5029200"/>
                  </a:cubicBezTo>
                  <a:cubicBezTo>
                    <a:pt x="498902" y="5036356"/>
                    <a:pt x="502409" y="5043157"/>
                    <a:pt x="504812" y="5050366"/>
                  </a:cubicBezTo>
                  <a:cubicBezTo>
                    <a:pt x="508061" y="5060112"/>
                    <a:pt x="509328" y="5070517"/>
                    <a:pt x="513279" y="5080000"/>
                  </a:cubicBezTo>
                  <a:cubicBezTo>
                    <a:pt x="516444" y="5087595"/>
                    <a:pt x="521983" y="5093974"/>
                    <a:pt x="525979" y="5101166"/>
                  </a:cubicBezTo>
                  <a:cubicBezTo>
                    <a:pt x="529044" y="5106683"/>
                    <a:pt x="531883" y="5112333"/>
                    <a:pt x="534446" y="5118100"/>
                  </a:cubicBezTo>
                  <a:cubicBezTo>
                    <a:pt x="546947" y="5146227"/>
                    <a:pt x="542628" y="5140611"/>
                    <a:pt x="551379" y="5177366"/>
                  </a:cubicBezTo>
                  <a:cubicBezTo>
                    <a:pt x="565790" y="5237892"/>
                    <a:pt x="564079" y="5209547"/>
                    <a:pt x="564079" y="5249333"/>
                  </a:cubicBezTo>
                </a:path>
              </a:pathLst>
            </a:cu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Oval 138"/>
            <p:cNvSpPr/>
            <p:nvPr/>
          </p:nvSpPr>
          <p:spPr>
            <a:xfrm>
              <a:off x="1434508" y="1710378"/>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Oval 139"/>
            <p:cNvSpPr/>
            <p:nvPr/>
          </p:nvSpPr>
          <p:spPr>
            <a:xfrm>
              <a:off x="1434025" y="1952609"/>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Oval 140"/>
            <p:cNvSpPr/>
            <p:nvPr/>
          </p:nvSpPr>
          <p:spPr>
            <a:xfrm>
              <a:off x="1401357" y="2185442"/>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Oval 141"/>
            <p:cNvSpPr/>
            <p:nvPr/>
          </p:nvSpPr>
          <p:spPr>
            <a:xfrm>
              <a:off x="1315163" y="2421578"/>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Oval 142"/>
            <p:cNvSpPr/>
            <p:nvPr/>
          </p:nvSpPr>
          <p:spPr>
            <a:xfrm>
              <a:off x="1286213" y="2653834"/>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Oval 143"/>
            <p:cNvSpPr/>
            <p:nvPr/>
          </p:nvSpPr>
          <p:spPr>
            <a:xfrm>
              <a:off x="1268763" y="2781053"/>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Oval 144"/>
            <p:cNvSpPr/>
            <p:nvPr/>
          </p:nvSpPr>
          <p:spPr>
            <a:xfrm>
              <a:off x="1232867" y="2943920"/>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Oval 145"/>
            <p:cNvSpPr/>
            <p:nvPr/>
          </p:nvSpPr>
          <p:spPr>
            <a:xfrm>
              <a:off x="1185592" y="3297492"/>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Oval 146"/>
            <p:cNvSpPr/>
            <p:nvPr/>
          </p:nvSpPr>
          <p:spPr>
            <a:xfrm>
              <a:off x="1146949" y="3516731"/>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Oval 147"/>
            <p:cNvSpPr/>
            <p:nvPr/>
          </p:nvSpPr>
          <p:spPr>
            <a:xfrm>
              <a:off x="1146949" y="3728366"/>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Oval 148"/>
            <p:cNvSpPr/>
            <p:nvPr/>
          </p:nvSpPr>
          <p:spPr>
            <a:xfrm>
              <a:off x="1215239" y="3949797"/>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Oval 149"/>
            <p:cNvSpPr/>
            <p:nvPr/>
          </p:nvSpPr>
          <p:spPr>
            <a:xfrm>
              <a:off x="1290767" y="4169036"/>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Oval 150"/>
            <p:cNvSpPr/>
            <p:nvPr/>
          </p:nvSpPr>
          <p:spPr>
            <a:xfrm>
              <a:off x="1320923" y="4437213"/>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Oval 151"/>
            <p:cNvSpPr/>
            <p:nvPr/>
          </p:nvSpPr>
          <p:spPr>
            <a:xfrm>
              <a:off x="1343265" y="4574065"/>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Oval 152"/>
            <p:cNvSpPr/>
            <p:nvPr/>
          </p:nvSpPr>
          <p:spPr>
            <a:xfrm>
              <a:off x="1366646" y="4785595"/>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Oval 153"/>
            <p:cNvSpPr/>
            <p:nvPr/>
          </p:nvSpPr>
          <p:spPr>
            <a:xfrm>
              <a:off x="1417228" y="5083821"/>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Oval 154"/>
            <p:cNvSpPr/>
            <p:nvPr/>
          </p:nvSpPr>
          <p:spPr>
            <a:xfrm>
              <a:off x="1451280" y="5402850"/>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Oval 155"/>
            <p:cNvSpPr/>
            <p:nvPr/>
          </p:nvSpPr>
          <p:spPr>
            <a:xfrm>
              <a:off x="1491140" y="5580184"/>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Oval 156"/>
            <p:cNvSpPr/>
            <p:nvPr/>
          </p:nvSpPr>
          <p:spPr>
            <a:xfrm>
              <a:off x="1514918" y="5712020"/>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p:cNvSpPr/>
            <p:nvPr/>
          </p:nvSpPr>
          <p:spPr>
            <a:xfrm>
              <a:off x="1564072" y="5897383"/>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hteck 1"/>
            <p:cNvSpPr/>
            <p:nvPr/>
          </p:nvSpPr>
          <p:spPr>
            <a:xfrm>
              <a:off x="689436" y="164895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p:cNvSpPr/>
            <p:nvPr/>
          </p:nvSpPr>
          <p:spPr>
            <a:xfrm>
              <a:off x="689435" y="187789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689434" y="210114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689433" y="316987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686875" y="340085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a:off x="686874" y="362671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686874" y="385256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p:nvSpPr>
          <p:spPr>
            <a:xfrm>
              <a:off x="686874" y="428522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p:nvSpPr>
          <p:spPr>
            <a:xfrm>
              <a:off x="686874" y="4967923"/>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p:cNvSpPr/>
            <p:nvPr/>
          </p:nvSpPr>
          <p:spPr>
            <a:xfrm>
              <a:off x="686873" y="518810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686873" y="23134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p:cNvSpPr/>
            <p:nvPr/>
          </p:nvSpPr>
          <p:spPr>
            <a:xfrm>
              <a:off x="686872" y="254873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7"/>
            <p:cNvSpPr/>
            <p:nvPr/>
          </p:nvSpPr>
          <p:spPr>
            <a:xfrm>
              <a:off x="686871" y="276024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p:cNvSpPr/>
            <p:nvPr/>
          </p:nvSpPr>
          <p:spPr>
            <a:xfrm>
              <a:off x="686871" y="29622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p:nvSpPr>
          <p:spPr>
            <a:xfrm>
              <a:off x="686871" y="406014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675777" y="450541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p:nvSpPr>
          <p:spPr>
            <a:xfrm>
              <a:off x="675776" y="472886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p:cNvSpPr/>
            <p:nvPr/>
          </p:nvSpPr>
          <p:spPr>
            <a:xfrm>
              <a:off x="675775" y="540665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23"/>
            <p:cNvSpPr/>
            <p:nvPr/>
          </p:nvSpPr>
          <p:spPr>
            <a:xfrm>
              <a:off x="675774" y="56343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p:cNvSpPr/>
            <p:nvPr/>
          </p:nvSpPr>
          <p:spPr>
            <a:xfrm>
              <a:off x="675773" y="5853250"/>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p:cNvSpPr/>
            <p:nvPr/>
          </p:nvSpPr>
          <p:spPr>
            <a:xfrm>
              <a:off x="908202" y="165076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p:cNvSpPr/>
            <p:nvPr/>
          </p:nvSpPr>
          <p:spPr>
            <a:xfrm>
              <a:off x="908201" y="187970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908200" y="210295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908199" y="317168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Rechteck 29"/>
            <p:cNvSpPr/>
            <p:nvPr/>
          </p:nvSpPr>
          <p:spPr>
            <a:xfrm>
              <a:off x="905641" y="340266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eck 30"/>
            <p:cNvSpPr/>
            <p:nvPr/>
          </p:nvSpPr>
          <p:spPr>
            <a:xfrm>
              <a:off x="905640" y="362852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p:cNvSpPr/>
            <p:nvPr/>
          </p:nvSpPr>
          <p:spPr>
            <a:xfrm>
              <a:off x="905640" y="385438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Rechteck 32"/>
            <p:cNvSpPr/>
            <p:nvPr/>
          </p:nvSpPr>
          <p:spPr>
            <a:xfrm>
              <a:off x="905640" y="428703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Rechteck 33"/>
            <p:cNvSpPr/>
            <p:nvPr/>
          </p:nvSpPr>
          <p:spPr>
            <a:xfrm>
              <a:off x="905640" y="496973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Rechteck 34"/>
            <p:cNvSpPr/>
            <p:nvPr/>
          </p:nvSpPr>
          <p:spPr>
            <a:xfrm>
              <a:off x="905639" y="518992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Rechteck 35"/>
            <p:cNvSpPr/>
            <p:nvPr/>
          </p:nvSpPr>
          <p:spPr>
            <a:xfrm>
              <a:off x="905639" y="231524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p:cNvSpPr/>
            <p:nvPr/>
          </p:nvSpPr>
          <p:spPr>
            <a:xfrm>
              <a:off x="905638" y="255054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37"/>
            <p:cNvSpPr/>
            <p:nvPr/>
          </p:nvSpPr>
          <p:spPr>
            <a:xfrm>
              <a:off x="905637" y="2762060"/>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Rechteck 38"/>
            <p:cNvSpPr/>
            <p:nvPr/>
          </p:nvSpPr>
          <p:spPr>
            <a:xfrm>
              <a:off x="905637" y="2964015"/>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Rechteck 39"/>
            <p:cNvSpPr/>
            <p:nvPr/>
          </p:nvSpPr>
          <p:spPr>
            <a:xfrm>
              <a:off x="905637" y="4061960"/>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p:cNvSpPr/>
            <p:nvPr/>
          </p:nvSpPr>
          <p:spPr>
            <a:xfrm>
              <a:off x="894543" y="450722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p:cNvSpPr/>
            <p:nvPr/>
          </p:nvSpPr>
          <p:spPr>
            <a:xfrm>
              <a:off x="894542" y="473067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p:cNvSpPr/>
            <p:nvPr/>
          </p:nvSpPr>
          <p:spPr>
            <a:xfrm>
              <a:off x="894541" y="540846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p:cNvSpPr/>
            <p:nvPr/>
          </p:nvSpPr>
          <p:spPr>
            <a:xfrm>
              <a:off x="894540" y="5636115"/>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Rechteck 44"/>
            <p:cNvSpPr/>
            <p:nvPr/>
          </p:nvSpPr>
          <p:spPr>
            <a:xfrm>
              <a:off x="894539" y="5855062"/>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p:cNvSpPr/>
            <p:nvPr/>
          </p:nvSpPr>
          <p:spPr>
            <a:xfrm>
              <a:off x="2582723" y="164714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Rechteck 47"/>
            <p:cNvSpPr/>
            <p:nvPr/>
          </p:nvSpPr>
          <p:spPr>
            <a:xfrm>
              <a:off x="2582722" y="187608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Rechteck 48"/>
            <p:cNvSpPr/>
            <p:nvPr/>
          </p:nvSpPr>
          <p:spPr>
            <a:xfrm>
              <a:off x="2582721" y="209933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Rechteck 49"/>
            <p:cNvSpPr/>
            <p:nvPr/>
          </p:nvSpPr>
          <p:spPr>
            <a:xfrm>
              <a:off x="2582720" y="316806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Rechteck 50"/>
            <p:cNvSpPr/>
            <p:nvPr/>
          </p:nvSpPr>
          <p:spPr>
            <a:xfrm>
              <a:off x="2580162" y="3399043"/>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Rechteck 51"/>
            <p:cNvSpPr/>
            <p:nvPr/>
          </p:nvSpPr>
          <p:spPr>
            <a:xfrm>
              <a:off x="2580161" y="362490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hteck 52"/>
            <p:cNvSpPr/>
            <p:nvPr/>
          </p:nvSpPr>
          <p:spPr>
            <a:xfrm>
              <a:off x="2580161" y="385075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hteck 53"/>
            <p:cNvSpPr/>
            <p:nvPr/>
          </p:nvSpPr>
          <p:spPr>
            <a:xfrm>
              <a:off x="2580161" y="428341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Rechteck 54"/>
            <p:cNvSpPr/>
            <p:nvPr/>
          </p:nvSpPr>
          <p:spPr>
            <a:xfrm>
              <a:off x="2580161" y="496611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p:cNvSpPr/>
            <p:nvPr/>
          </p:nvSpPr>
          <p:spPr>
            <a:xfrm>
              <a:off x="2580160" y="518629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Rechteck 56"/>
            <p:cNvSpPr/>
            <p:nvPr/>
          </p:nvSpPr>
          <p:spPr>
            <a:xfrm>
              <a:off x="2580160" y="231162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Rechteck 57"/>
            <p:cNvSpPr/>
            <p:nvPr/>
          </p:nvSpPr>
          <p:spPr>
            <a:xfrm>
              <a:off x="2580159" y="254691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Rechteck 58"/>
            <p:cNvSpPr/>
            <p:nvPr/>
          </p:nvSpPr>
          <p:spPr>
            <a:xfrm>
              <a:off x="2580158" y="275843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Rechteck 59"/>
            <p:cNvSpPr/>
            <p:nvPr/>
          </p:nvSpPr>
          <p:spPr>
            <a:xfrm>
              <a:off x="2580158" y="29603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Rechteck 60"/>
            <p:cNvSpPr/>
            <p:nvPr/>
          </p:nvSpPr>
          <p:spPr>
            <a:xfrm>
              <a:off x="2580158" y="405833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Rechteck 61"/>
            <p:cNvSpPr/>
            <p:nvPr/>
          </p:nvSpPr>
          <p:spPr>
            <a:xfrm>
              <a:off x="2569064" y="450359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Rechteck 62"/>
            <p:cNvSpPr/>
            <p:nvPr/>
          </p:nvSpPr>
          <p:spPr>
            <a:xfrm>
              <a:off x="2569063" y="472705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Rechteck 63"/>
            <p:cNvSpPr/>
            <p:nvPr/>
          </p:nvSpPr>
          <p:spPr>
            <a:xfrm>
              <a:off x="2569062" y="540483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Rechteck 64"/>
            <p:cNvSpPr/>
            <p:nvPr/>
          </p:nvSpPr>
          <p:spPr>
            <a:xfrm>
              <a:off x="2569061" y="56324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Rechteck 65"/>
            <p:cNvSpPr/>
            <p:nvPr/>
          </p:nvSpPr>
          <p:spPr>
            <a:xfrm>
              <a:off x="2569060" y="585143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7" name="Rechteck 66"/>
            <p:cNvSpPr/>
            <p:nvPr/>
          </p:nvSpPr>
          <p:spPr>
            <a:xfrm>
              <a:off x="2801489" y="164895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p:nvSpPr>
          <p:spPr>
            <a:xfrm>
              <a:off x="2801488" y="187789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Rechteck 68"/>
            <p:cNvSpPr/>
            <p:nvPr/>
          </p:nvSpPr>
          <p:spPr>
            <a:xfrm>
              <a:off x="2801487" y="210114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Rechteck 69"/>
            <p:cNvSpPr/>
            <p:nvPr/>
          </p:nvSpPr>
          <p:spPr>
            <a:xfrm>
              <a:off x="2801486" y="316987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Rechteck 70"/>
            <p:cNvSpPr/>
            <p:nvPr/>
          </p:nvSpPr>
          <p:spPr>
            <a:xfrm>
              <a:off x="2798928" y="340085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2" name="Rechteck 71"/>
            <p:cNvSpPr/>
            <p:nvPr/>
          </p:nvSpPr>
          <p:spPr>
            <a:xfrm>
              <a:off x="2798927" y="362671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Rechteck 72"/>
            <p:cNvSpPr/>
            <p:nvPr/>
          </p:nvSpPr>
          <p:spPr>
            <a:xfrm>
              <a:off x="2798927" y="385256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4" name="Rechteck 73"/>
            <p:cNvSpPr/>
            <p:nvPr/>
          </p:nvSpPr>
          <p:spPr>
            <a:xfrm>
              <a:off x="2798927" y="428522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5" name="Rechteck 74"/>
            <p:cNvSpPr/>
            <p:nvPr/>
          </p:nvSpPr>
          <p:spPr>
            <a:xfrm>
              <a:off x="2798927" y="496792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Rechteck 75"/>
            <p:cNvSpPr/>
            <p:nvPr/>
          </p:nvSpPr>
          <p:spPr>
            <a:xfrm>
              <a:off x="2798926" y="518810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7" name="Rechteck 76"/>
            <p:cNvSpPr/>
            <p:nvPr/>
          </p:nvSpPr>
          <p:spPr>
            <a:xfrm>
              <a:off x="2798926" y="231343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Rechteck 77"/>
            <p:cNvSpPr/>
            <p:nvPr/>
          </p:nvSpPr>
          <p:spPr>
            <a:xfrm>
              <a:off x="2798925" y="254873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9" name="Rechteck 78"/>
            <p:cNvSpPr/>
            <p:nvPr/>
          </p:nvSpPr>
          <p:spPr>
            <a:xfrm>
              <a:off x="2798924" y="27602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0" name="Rechteck 79"/>
            <p:cNvSpPr/>
            <p:nvPr/>
          </p:nvSpPr>
          <p:spPr>
            <a:xfrm>
              <a:off x="2798924" y="29622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1" name="Rechteck 80"/>
            <p:cNvSpPr/>
            <p:nvPr/>
          </p:nvSpPr>
          <p:spPr>
            <a:xfrm>
              <a:off x="2798924" y="40601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2" name="Rechteck 81"/>
            <p:cNvSpPr/>
            <p:nvPr/>
          </p:nvSpPr>
          <p:spPr>
            <a:xfrm>
              <a:off x="2787830" y="45054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3" name="Rechteck 82"/>
            <p:cNvSpPr/>
            <p:nvPr/>
          </p:nvSpPr>
          <p:spPr>
            <a:xfrm>
              <a:off x="2787829" y="472886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4" name="Rechteck 83"/>
            <p:cNvSpPr/>
            <p:nvPr/>
          </p:nvSpPr>
          <p:spPr>
            <a:xfrm>
              <a:off x="2787828" y="540665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5" name="Rechteck 84"/>
            <p:cNvSpPr/>
            <p:nvPr/>
          </p:nvSpPr>
          <p:spPr>
            <a:xfrm>
              <a:off x="2787827" y="56343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6" name="Rechteck 85"/>
            <p:cNvSpPr/>
            <p:nvPr/>
          </p:nvSpPr>
          <p:spPr>
            <a:xfrm>
              <a:off x="2787826" y="5853250"/>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8" name="Rechteck 87"/>
            <p:cNvSpPr/>
            <p:nvPr/>
          </p:nvSpPr>
          <p:spPr>
            <a:xfrm>
              <a:off x="4486384" y="164714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9" name="Rechteck 88"/>
            <p:cNvSpPr/>
            <p:nvPr/>
          </p:nvSpPr>
          <p:spPr>
            <a:xfrm>
              <a:off x="4486383" y="187608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0" name="Rechteck 89"/>
            <p:cNvSpPr/>
            <p:nvPr/>
          </p:nvSpPr>
          <p:spPr>
            <a:xfrm>
              <a:off x="4486382" y="209933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1" name="Rechteck 90"/>
            <p:cNvSpPr/>
            <p:nvPr/>
          </p:nvSpPr>
          <p:spPr>
            <a:xfrm>
              <a:off x="4486381" y="316806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2" name="Rechteck 91"/>
            <p:cNvSpPr/>
            <p:nvPr/>
          </p:nvSpPr>
          <p:spPr>
            <a:xfrm>
              <a:off x="4483823" y="3399043"/>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3" name="Rechteck 92"/>
            <p:cNvSpPr/>
            <p:nvPr/>
          </p:nvSpPr>
          <p:spPr>
            <a:xfrm>
              <a:off x="4483822" y="362490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4" name="Rechteck 93"/>
            <p:cNvSpPr/>
            <p:nvPr/>
          </p:nvSpPr>
          <p:spPr>
            <a:xfrm>
              <a:off x="4483822" y="385075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5" name="Rechteck 94"/>
            <p:cNvSpPr/>
            <p:nvPr/>
          </p:nvSpPr>
          <p:spPr>
            <a:xfrm>
              <a:off x="4483822" y="428341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6" name="Rechteck 95"/>
            <p:cNvSpPr/>
            <p:nvPr/>
          </p:nvSpPr>
          <p:spPr>
            <a:xfrm>
              <a:off x="4483822" y="49661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Rechteck 96"/>
            <p:cNvSpPr/>
            <p:nvPr/>
          </p:nvSpPr>
          <p:spPr>
            <a:xfrm>
              <a:off x="4483821" y="518629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Rechteck 97"/>
            <p:cNvSpPr/>
            <p:nvPr/>
          </p:nvSpPr>
          <p:spPr>
            <a:xfrm>
              <a:off x="4483821" y="231162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Rechteck 98"/>
            <p:cNvSpPr/>
            <p:nvPr/>
          </p:nvSpPr>
          <p:spPr>
            <a:xfrm>
              <a:off x="4483820" y="254691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Rechteck 99"/>
            <p:cNvSpPr/>
            <p:nvPr/>
          </p:nvSpPr>
          <p:spPr>
            <a:xfrm>
              <a:off x="4483819" y="27584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Rechteck 100"/>
            <p:cNvSpPr/>
            <p:nvPr/>
          </p:nvSpPr>
          <p:spPr>
            <a:xfrm>
              <a:off x="4483819" y="29603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Rechteck 101"/>
            <p:cNvSpPr/>
            <p:nvPr/>
          </p:nvSpPr>
          <p:spPr>
            <a:xfrm>
              <a:off x="4483819" y="40583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Rechteck 102"/>
            <p:cNvSpPr/>
            <p:nvPr/>
          </p:nvSpPr>
          <p:spPr>
            <a:xfrm>
              <a:off x="4472725" y="450359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Rechteck 103"/>
            <p:cNvSpPr/>
            <p:nvPr/>
          </p:nvSpPr>
          <p:spPr>
            <a:xfrm>
              <a:off x="4472724" y="4727052"/>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Rechteck 104"/>
            <p:cNvSpPr/>
            <p:nvPr/>
          </p:nvSpPr>
          <p:spPr>
            <a:xfrm>
              <a:off x="4472723" y="540483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Rechteck 105"/>
            <p:cNvSpPr/>
            <p:nvPr/>
          </p:nvSpPr>
          <p:spPr>
            <a:xfrm>
              <a:off x="4472722" y="56324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Rechteck 106"/>
            <p:cNvSpPr/>
            <p:nvPr/>
          </p:nvSpPr>
          <p:spPr>
            <a:xfrm>
              <a:off x="4472721" y="585143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Rechteck 107"/>
            <p:cNvSpPr/>
            <p:nvPr/>
          </p:nvSpPr>
          <p:spPr>
            <a:xfrm>
              <a:off x="4705150" y="164895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Rechteck 108"/>
            <p:cNvSpPr/>
            <p:nvPr/>
          </p:nvSpPr>
          <p:spPr>
            <a:xfrm>
              <a:off x="4705149" y="187789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Rechteck 109"/>
            <p:cNvSpPr/>
            <p:nvPr/>
          </p:nvSpPr>
          <p:spPr>
            <a:xfrm>
              <a:off x="4705148" y="210114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Rechteck 110"/>
            <p:cNvSpPr/>
            <p:nvPr/>
          </p:nvSpPr>
          <p:spPr>
            <a:xfrm>
              <a:off x="4705147" y="316987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Rechteck 111"/>
            <p:cNvSpPr/>
            <p:nvPr/>
          </p:nvSpPr>
          <p:spPr>
            <a:xfrm>
              <a:off x="4702589" y="340085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Rechteck 112"/>
            <p:cNvSpPr/>
            <p:nvPr/>
          </p:nvSpPr>
          <p:spPr>
            <a:xfrm>
              <a:off x="4702588" y="362671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Rechteck 113"/>
            <p:cNvSpPr/>
            <p:nvPr/>
          </p:nvSpPr>
          <p:spPr>
            <a:xfrm>
              <a:off x="4702588" y="385256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Rechteck 114"/>
            <p:cNvSpPr/>
            <p:nvPr/>
          </p:nvSpPr>
          <p:spPr>
            <a:xfrm>
              <a:off x="4702588" y="428522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Rechteck 115"/>
            <p:cNvSpPr/>
            <p:nvPr/>
          </p:nvSpPr>
          <p:spPr>
            <a:xfrm>
              <a:off x="4702588" y="496792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Rechteck 116"/>
            <p:cNvSpPr/>
            <p:nvPr/>
          </p:nvSpPr>
          <p:spPr>
            <a:xfrm>
              <a:off x="4702587" y="518810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Rechteck 117"/>
            <p:cNvSpPr/>
            <p:nvPr/>
          </p:nvSpPr>
          <p:spPr>
            <a:xfrm>
              <a:off x="4702587" y="23134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Rechteck 118"/>
            <p:cNvSpPr/>
            <p:nvPr/>
          </p:nvSpPr>
          <p:spPr>
            <a:xfrm>
              <a:off x="4702586" y="254873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Rechteck 119"/>
            <p:cNvSpPr/>
            <p:nvPr/>
          </p:nvSpPr>
          <p:spPr>
            <a:xfrm>
              <a:off x="4702585" y="27602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Rechteck 120"/>
            <p:cNvSpPr/>
            <p:nvPr/>
          </p:nvSpPr>
          <p:spPr>
            <a:xfrm>
              <a:off x="4702585" y="29622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2" name="Rechteck 121"/>
            <p:cNvSpPr/>
            <p:nvPr/>
          </p:nvSpPr>
          <p:spPr>
            <a:xfrm>
              <a:off x="4702585" y="40601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3" name="Rechteck 122"/>
            <p:cNvSpPr/>
            <p:nvPr/>
          </p:nvSpPr>
          <p:spPr>
            <a:xfrm>
              <a:off x="4691491" y="45054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4" name="Rechteck 123"/>
            <p:cNvSpPr/>
            <p:nvPr/>
          </p:nvSpPr>
          <p:spPr>
            <a:xfrm>
              <a:off x="4691490" y="472886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5" name="Rechteck 124"/>
            <p:cNvSpPr/>
            <p:nvPr/>
          </p:nvSpPr>
          <p:spPr>
            <a:xfrm>
              <a:off x="4691489" y="540665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6" name="Rechteck 125"/>
            <p:cNvSpPr/>
            <p:nvPr/>
          </p:nvSpPr>
          <p:spPr>
            <a:xfrm>
              <a:off x="4691488" y="56343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7" name="Rechteck 126"/>
            <p:cNvSpPr/>
            <p:nvPr/>
          </p:nvSpPr>
          <p:spPr>
            <a:xfrm>
              <a:off x="4691487" y="5853250"/>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8" name="Textfeld 127"/>
            <p:cNvSpPr txBox="1"/>
            <p:nvPr/>
          </p:nvSpPr>
          <p:spPr>
            <a:xfrm>
              <a:off x="686871" y="1067606"/>
              <a:ext cx="10691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Parent 1</a:t>
              </a:r>
            </a:p>
          </p:txBody>
        </p:sp>
        <p:sp>
          <p:nvSpPr>
            <p:cNvPr id="129" name="Textfeld 128"/>
            <p:cNvSpPr txBox="1"/>
            <p:nvPr/>
          </p:nvSpPr>
          <p:spPr>
            <a:xfrm>
              <a:off x="2569060" y="1066348"/>
              <a:ext cx="10691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Parent 2</a:t>
              </a:r>
            </a:p>
          </p:txBody>
        </p:sp>
        <p:sp>
          <p:nvSpPr>
            <p:cNvPr id="130" name="Textfeld 129"/>
            <p:cNvSpPr txBox="1"/>
            <p:nvPr/>
          </p:nvSpPr>
          <p:spPr>
            <a:xfrm>
              <a:off x="4472721" y="1067214"/>
              <a:ext cx="13653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F1-hybrid</a:t>
              </a:r>
            </a:p>
          </p:txBody>
        </p:sp>
        <p:sp>
          <p:nvSpPr>
            <p:cNvPr id="131" name="Textfeld 130"/>
            <p:cNvSpPr txBox="1"/>
            <p:nvPr/>
          </p:nvSpPr>
          <p:spPr>
            <a:xfrm>
              <a:off x="675774" y="6129640"/>
              <a:ext cx="11952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10 [</a:t>
              </a:r>
              <a:r>
                <a:rPr lang="de-DE" dirty="0" err="1">
                  <a:latin typeface="Arial" panose="020B0604020202020204" pitchFamily="34" charset="0"/>
                  <a:cs typeface="Arial" panose="020B0604020202020204" pitchFamily="34" charset="0"/>
                </a:rPr>
                <a:t>units</a:t>
              </a:r>
              <a:r>
                <a:rPr lang="de-DE" dirty="0">
                  <a:latin typeface="Arial" panose="020B0604020202020204" pitchFamily="34" charset="0"/>
                  <a:cs typeface="Arial" panose="020B0604020202020204" pitchFamily="34" charset="0"/>
                </a:rPr>
                <a:t>]</a:t>
              </a:r>
            </a:p>
          </p:txBody>
        </p:sp>
        <p:sp>
          <p:nvSpPr>
            <p:cNvPr id="132" name="Textfeld 131"/>
            <p:cNvSpPr txBox="1"/>
            <p:nvPr/>
          </p:nvSpPr>
          <p:spPr>
            <a:xfrm>
              <a:off x="2580158" y="6127828"/>
              <a:ext cx="11952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12 [</a:t>
              </a:r>
              <a:r>
                <a:rPr lang="de-DE" dirty="0" err="1">
                  <a:latin typeface="Arial" panose="020B0604020202020204" pitchFamily="34" charset="0"/>
                  <a:cs typeface="Arial" panose="020B0604020202020204" pitchFamily="34" charset="0"/>
                </a:rPr>
                <a:t>units</a:t>
              </a:r>
              <a:r>
                <a:rPr lang="de-DE" dirty="0">
                  <a:latin typeface="Arial" panose="020B0604020202020204" pitchFamily="34" charset="0"/>
                  <a:cs typeface="Arial" panose="020B0604020202020204" pitchFamily="34" charset="0"/>
                </a:rPr>
                <a:t>]</a:t>
              </a:r>
            </a:p>
          </p:txBody>
        </p:sp>
        <p:sp>
          <p:nvSpPr>
            <p:cNvPr id="133" name="Textfeld 132"/>
            <p:cNvSpPr txBox="1"/>
            <p:nvPr/>
          </p:nvSpPr>
          <p:spPr>
            <a:xfrm>
              <a:off x="4472721" y="6127828"/>
              <a:ext cx="11952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16 [</a:t>
              </a:r>
              <a:r>
                <a:rPr lang="de-DE" dirty="0" err="1">
                  <a:latin typeface="Arial" panose="020B0604020202020204" pitchFamily="34" charset="0"/>
                  <a:cs typeface="Arial" panose="020B0604020202020204" pitchFamily="34" charset="0"/>
                </a:rPr>
                <a:t>units</a:t>
              </a:r>
              <a:r>
                <a:rPr lang="de-DE" dirty="0">
                  <a:latin typeface="Arial" panose="020B0604020202020204" pitchFamily="34" charset="0"/>
                  <a:cs typeface="Arial" panose="020B0604020202020204" pitchFamily="34" charset="0"/>
                </a:rPr>
                <a:t>]</a:t>
              </a:r>
            </a:p>
          </p:txBody>
        </p:sp>
        <p:sp>
          <p:nvSpPr>
            <p:cNvPr id="164" name="Freeform 163"/>
            <p:cNvSpPr/>
            <p:nvPr/>
          </p:nvSpPr>
          <p:spPr>
            <a:xfrm>
              <a:off x="1460679" y="1385012"/>
              <a:ext cx="564142" cy="5249333"/>
            </a:xfrm>
            <a:custGeom>
              <a:avLst/>
              <a:gdLst>
                <a:gd name="connsiteX0" fmla="*/ 305846 w 564142"/>
                <a:gd name="connsiteY0" fmla="*/ 0 h 5249333"/>
                <a:gd name="connsiteX1" fmla="*/ 284679 w 564142"/>
                <a:gd name="connsiteY1" fmla="*/ 148166 h 5249333"/>
                <a:gd name="connsiteX2" fmla="*/ 301612 w 564142"/>
                <a:gd name="connsiteY2" fmla="*/ 406400 h 5249333"/>
                <a:gd name="connsiteX3" fmla="*/ 284679 w 564142"/>
                <a:gd name="connsiteY3" fmla="*/ 715433 h 5249333"/>
                <a:gd name="connsiteX4" fmla="*/ 263512 w 564142"/>
                <a:gd name="connsiteY4" fmla="*/ 787400 h 5249333"/>
                <a:gd name="connsiteX5" fmla="*/ 233879 w 564142"/>
                <a:gd name="connsiteY5" fmla="*/ 867833 h 5249333"/>
                <a:gd name="connsiteX6" fmla="*/ 221179 w 564142"/>
                <a:gd name="connsiteY6" fmla="*/ 897466 h 5249333"/>
                <a:gd name="connsiteX7" fmla="*/ 204246 w 564142"/>
                <a:gd name="connsiteY7" fmla="*/ 969433 h 5249333"/>
                <a:gd name="connsiteX8" fmla="*/ 191546 w 564142"/>
                <a:gd name="connsiteY8" fmla="*/ 1032933 h 5249333"/>
                <a:gd name="connsiteX9" fmla="*/ 183079 w 564142"/>
                <a:gd name="connsiteY9" fmla="*/ 1113366 h 5249333"/>
                <a:gd name="connsiteX10" fmla="*/ 174612 w 564142"/>
                <a:gd name="connsiteY10" fmla="*/ 1143000 h 5249333"/>
                <a:gd name="connsiteX11" fmla="*/ 149212 w 564142"/>
                <a:gd name="connsiteY11" fmla="*/ 1244600 h 5249333"/>
                <a:gd name="connsiteX12" fmla="*/ 128046 w 564142"/>
                <a:gd name="connsiteY12" fmla="*/ 1350433 h 5249333"/>
                <a:gd name="connsiteX13" fmla="*/ 119579 w 564142"/>
                <a:gd name="connsiteY13" fmla="*/ 1388533 h 5249333"/>
                <a:gd name="connsiteX14" fmla="*/ 111112 w 564142"/>
                <a:gd name="connsiteY14" fmla="*/ 1460500 h 5249333"/>
                <a:gd name="connsiteX15" fmla="*/ 85712 w 564142"/>
                <a:gd name="connsiteY15" fmla="*/ 1591733 h 5249333"/>
                <a:gd name="connsiteX16" fmla="*/ 77246 w 564142"/>
                <a:gd name="connsiteY16" fmla="*/ 1625600 h 5249333"/>
                <a:gd name="connsiteX17" fmla="*/ 56079 w 564142"/>
                <a:gd name="connsiteY17" fmla="*/ 1769533 h 5249333"/>
                <a:gd name="connsiteX18" fmla="*/ 43379 w 564142"/>
                <a:gd name="connsiteY18" fmla="*/ 1837266 h 5249333"/>
                <a:gd name="connsiteX19" fmla="*/ 22212 w 564142"/>
                <a:gd name="connsiteY19" fmla="*/ 1972733 h 5249333"/>
                <a:gd name="connsiteX20" fmla="*/ 13746 w 564142"/>
                <a:gd name="connsiteY20" fmla="*/ 2074333 h 5249333"/>
                <a:gd name="connsiteX21" fmla="*/ 1046 w 564142"/>
                <a:gd name="connsiteY21" fmla="*/ 2188633 h 5249333"/>
                <a:gd name="connsiteX22" fmla="*/ 5279 w 564142"/>
                <a:gd name="connsiteY22" fmla="*/ 2357966 h 5249333"/>
                <a:gd name="connsiteX23" fmla="*/ 30679 w 564142"/>
                <a:gd name="connsiteY23" fmla="*/ 2455333 h 5249333"/>
                <a:gd name="connsiteX24" fmla="*/ 64546 w 564142"/>
                <a:gd name="connsiteY24" fmla="*/ 2590800 h 5249333"/>
                <a:gd name="connsiteX25" fmla="*/ 77246 w 564142"/>
                <a:gd name="connsiteY25" fmla="*/ 2637366 h 5249333"/>
                <a:gd name="connsiteX26" fmla="*/ 98412 w 564142"/>
                <a:gd name="connsiteY26" fmla="*/ 2734733 h 5249333"/>
                <a:gd name="connsiteX27" fmla="*/ 111112 w 564142"/>
                <a:gd name="connsiteY27" fmla="*/ 2764366 h 5249333"/>
                <a:gd name="connsiteX28" fmla="*/ 132279 w 564142"/>
                <a:gd name="connsiteY28" fmla="*/ 2798233 h 5249333"/>
                <a:gd name="connsiteX29" fmla="*/ 149212 w 564142"/>
                <a:gd name="connsiteY29" fmla="*/ 2857500 h 5249333"/>
                <a:gd name="connsiteX30" fmla="*/ 170379 w 564142"/>
                <a:gd name="connsiteY30" fmla="*/ 2967566 h 5249333"/>
                <a:gd name="connsiteX31" fmla="*/ 178846 w 564142"/>
                <a:gd name="connsiteY31" fmla="*/ 3039533 h 5249333"/>
                <a:gd name="connsiteX32" fmla="*/ 200012 w 564142"/>
                <a:gd name="connsiteY32" fmla="*/ 3183466 h 5249333"/>
                <a:gd name="connsiteX33" fmla="*/ 208479 w 564142"/>
                <a:gd name="connsiteY33" fmla="*/ 3272366 h 5249333"/>
                <a:gd name="connsiteX34" fmla="*/ 221179 w 564142"/>
                <a:gd name="connsiteY34" fmla="*/ 3335866 h 5249333"/>
                <a:gd name="connsiteX35" fmla="*/ 229646 w 564142"/>
                <a:gd name="connsiteY35" fmla="*/ 3416300 h 5249333"/>
                <a:gd name="connsiteX36" fmla="*/ 242346 w 564142"/>
                <a:gd name="connsiteY36" fmla="*/ 3479800 h 5249333"/>
                <a:gd name="connsiteX37" fmla="*/ 263512 w 564142"/>
                <a:gd name="connsiteY37" fmla="*/ 3619500 h 5249333"/>
                <a:gd name="connsiteX38" fmla="*/ 271979 w 564142"/>
                <a:gd name="connsiteY38" fmla="*/ 3911600 h 5249333"/>
                <a:gd name="connsiteX39" fmla="*/ 280446 w 564142"/>
                <a:gd name="connsiteY39" fmla="*/ 3953933 h 5249333"/>
                <a:gd name="connsiteX40" fmla="*/ 314312 w 564142"/>
                <a:gd name="connsiteY40" fmla="*/ 4102100 h 5249333"/>
                <a:gd name="connsiteX41" fmla="*/ 335479 w 564142"/>
                <a:gd name="connsiteY41" fmla="*/ 4186766 h 5249333"/>
                <a:gd name="connsiteX42" fmla="*/ 348179 w 564142"/>
                <a:gd name="connsiteY42" fmla="*/ 4237566 h 5249333"/>
                <a:gd name="connsiteX43" fmla="*/ 382046 w 564142"/>
                <a:gd name="connsiteY43" fmla="*/ 4364566 h 5249333"/>
                <a:gd name="connsiteX44" fmla="*/ 403212 w 564142"/>
                <a:gd name="connsiteY44" fmla="*/ 4508500 h 5249333"/>
                <a:gd name="connsiteX45" fmla="*/ 415912 w 564142"/>
                <a:gd name="connsiteY45" fmla="*/ 4588933 h 5249333"/>
                <a:gd name="connsiteX46" fmla="*/ 437079 w 564142"/>
                <a:gd name="connsiteY46" fmla="*/ 4711700 h 5249333"/>
                <a:gd name="connsiteX47" fmla="*/ 445546 w 564142"/>
                <a:gd name="connsiteY47" fmla="*/ 4779433 h 5249333"/>
                <a:gd name="connsiteX48" fmla="*/ 454012 w 564142"/>
                <a:gd name="connsiteY48" fmla="*/ 4872566 h 5249333"/>
                <a:gd name="connsiteX49" fmla="*/ 466712 w 564142"/>
                <a:gd name="connsiteY49" fmla="*/ 4923366 h 5249333"/>
                <a:gd name="connsiteX50" fmla="*/ 475179 w 564142"/>
                <a:gd name="connsiteY50" fmla="*/ 4969933 h 5249333"/>
                <a:gd name="connsiteX51" fmla="*/ 483646 w 564142"/>
                <a:gd name="connsiteY51" fmla="*/ 4991100 h 5249333"/>
                <a:gd name="connsiteX52" fmla="*/ 496346 w 564142"/>
                <a:gd name="connsiteY52" fmla="*/ 5029200 h 5249333"/>
                <a:gd name="connsiteX53" fmla="*/ 504812 w 564142"/>
                <a:gd name="connsiteY53" fmla="*/ 5050366 h 5249333"/>
                <a:gd name="connsiteX54" fmla="*/ 513279 w 564142"/>
                <a:gd name="connsiteY54" fmla="*/ 5080000 h 5249333"/>
                <a:gd name="connsiteX55" fmla="*/ 525979 w 564142"/>
                <a:gd name="connsiteY55" fmla="*/ 5101166 h 5249333"/>
                <a:gd name="connsiteX56" fmla="*/ 534446 w 564142"/>
                <a:gd name="connsiteY56" fmla="*/ 5118100 h 5249333"/>
                <a:gd name="connsiteX57" fmla="*/ 551379 w 564142"/>
                <a:gd name="connsiteY57" fmla="*/ 5177366 h 5249333"/>
                <a:gd name="connsiteX58" fmla="*/ 564079 w 564142"/>
                <a:gd name="connsiteY58" fmla="*/ 5249333 h 524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64142" h="5249333">
                  <a:moveTo>
                    <a:pt x="305846" y="0"/>
                  </a:moveTo>
                  <a:cubicBezTo>
                    <a:pt x="300853" y="29957"/>
                    <a:pt x="285201" y="116351"/>
                    <a:pt x="284679" y="148166"/>
                  </a:cubicBezTo>
                  <a:cubicBezTo>
                    <a:pt x="281926" y="316063"/>
                    <a:pt x="281076" y="290030"/>
                    <a:pt x="301612" y="406400"/>
                  </a:cubicBezTo>
                  <a:cubicBezTo>
                    <a:pt x="294307" y="621908"/>
                    <a:pt x="304487" y="586685"/>
                    <a:pt x="284679" y="715433"/>
                  </a:cubicBezTo>
                  <a:cubicBezTo>
                    <a:pt x="275875" y="772656"/>
                    <a:pt x="284557" y="752324"/>
                    <a:pt x="263512" y="787400"/>
                  </a:cubicBezTo>
                  <a:cubicBezTo>
                    <a:pt x="250319" y="833578"/>
                    <a:pt x="258439" y="809503"/>
                    <a:pt x="233879" y="867833"/>
                  </a:cubicBezTo>
                  <a:cubicBezTo>
                    <a:pt x="229709" y="877737"/>
                    <a:pt x="223786" y="887040"/>
                    <a:pt x="221179" y="897466"/>
                  </a:cubicBezTo>
                  <a:cubicBezTo>
                    <a:pt x="213239" y="929225"/>
                    <a:pt x="211119" y="936442"/>
                    <a:pt x="204246" y="969433"/>
                  </a:cubicBezTo>
                  <a:cubicBezTo>
                    <a:pt x="199844" y="990565"/>
                    <a:pt x="194687" y="1011577"/>
                    <a:pt x="191546" y="1032933"/>
                  </a:cubicBezTo>
                  <a:cubicBezTo>
                    <a:pt x="187624" y="1059605"/>
                    <a:pt x="187178" y="1086720"/>
                    <a:pt x="183079" y="1113366"/>
                  </a:cubicBezTo>
                  <a:cubicBezTo>
                    <a:pt x="181517" y="1123520"/>
                    <a:pt x="177179" y="1133053"/>
                    <a:pt x="174612" y="1143000"/>
                  </a:cubicBezTo>
                  <a:cubicBezTo>
                    <a:pt x="165889" y="1176802"/>
                    <a:pt x="156058" y="1210369"/>
                    <a:pt x="149212" y="1244600"/>
                  </a:cubicBezTo>
                  <a:cubicBezTo>
                    <a:pt x="142157" y="1279878"/>
                    <a:pt x="135851" y="1315314"/>
                    <a:pt x="128046" y="1350433"/>
                  </a:cubicBezTo>
                  <a:cubicBezTo>
                    <a:pt x="125224" y="1363133"/>
                    <a:pt x="121557" y="1375674"/>
                    <a:pt x="119579" y="1388533"/>
                  </a:cubicBezTo>
                  <a:cubicBezTo>
                    <a:pt x="115906" y="1412407"/>
                    <a:pt x="115083" y="1436674"/>
                    <a:pt x="111112" y="1460500"/>
                  </a:cubicBezTo>
                  <a:cubicBezTo>
                    <a:pt x="103787" y="1504450"/>
                    <a:pt x="96518" y="1548507"/>
                    <a:pt x="85712" y="1591733"/>
                  </a:cubicBezTo>
                  <a:cubicBezTo>
                    <a:pt x="82890" y="1603022"/>
                    <a:pt x="79365" y="1614158"/>
                    <a:pt x="77246" y="1625600"/>
                  </a:cubicBezTo>
                  <a:cubicBezTo>
                    <a:pt x="55016" y="1745646"/>
                    <a:pt x="73011" y="1664558"/>
                    <a:pt x="56079" y="1769533"/>
                  </a:cubicBezTo>
                  <a:cubicBezTo>
                    <a:pt x="52421" y="1792211"/>
                    <a:pt x="46820" y="1814554"/>
                    <a:pt x="43379" y="1837266"/>
                  </a:cubicBezTo>
                  <a:cubicBezTo>
                    <a:pt x="19341" y="1995917"/>
                    <a:pt x="51311" y="1827240"/>
                    <a:pt x="22212" y="1972733"/>
                  </a:cubicBezTo>
                  <a:cubicBezTo>
                    <a:pt x="19390" y="2006600"/>
                    <a:pt x="17062" y="2040511"/>
                    <a:pt x="13746" y="2074333"/>
                  </a:cubicBezTo>
                  <a:cubicBezTo>
                    <a:pt x="10006" y="2112485"/>
                    <a:pt x="2190" y="2150316"/>
                    <a:pt x="1046" y="2188633"/>
                  </a:cubicBezTo>
                  <a:cubicBezTo>
                    <a:pt x="-639" y="2245070"/>
                    <a:pt x="-956" y="2301849"/>
                    <a:pt x="5279" y="2357966"/>
                  </a:cubicBezTo>
                  <a:cubicBezTo>
                    <a:pt x="8983" y="2391303"/>
                    <a:pt x="24571" y="2422352"/>
                    <a:pt x="30679" y="2455333"/>
                  </a:cubicBezTo>
                  <a:cubicBezTo>
                    <a:pt x="53344" y="2577724"/>
                    <a:pt x="31911" y="2536407"/>
                    <a:pt x="64546" y="2590800"/>
                  </a:cubicBezTo>
                  <a:cubicBezTo>
                    <a:pt x="68779" y="2606322"/>
                    <a:pt x="73756" y="2621660"/>
                    <a:pt x="77246" y="2637366"/>
                  </a:cubicBezTo>
                  <a:cubicBezTo>
                    <a:pt x="85384" y="2673987"/>
                    <a:pt x="86522" y="2701442"/>
                    <a:pt x="98412" y="2734733"/>
                  </a:cubicBezTo>
                  <a:cubicBezTo>
                    <a:pt x="102026" y="2744854"/>
                    <a:pt x="107254" y="2754336"/>
                    <a:pt x="111112" y="2764366"/>
                  </a:cubicBezTo>
                  <a:cubicBezTo>
                    <a:pt x="123272" y="2795982"/>
                    <a:pt x="110965" y="2784023"/>
                    <a:pt x="132279" y="2798233"/>
                  </a:cubicBezTo>
                  <a:cubicBezTo>
                    <a:pt x="137923" y="2817989"/>
                    <a:pt x="146811" y="2837095"/>
                    <a:pt x="149212" y="2857500"/>
                  </a:cubicBezTo>
                  <a:cubicBezTo>
                    <a:pt x="159243" y="2942761"/>
                    <a:pt x="150041" y="2906551"/>
                    <a:pt x="170379" y="2967566"/>
                  </a:cubicBezTo>
                  <a:cubicBezTo>
                    <a:pt x="173201" y="2991555"/>
                    <a:pt x="175523" y="3015608"/>
                    <a:pt x="178846" y="3039533"/>
                  </a:cubicBezTo>
                  <a:cubicBezTo>
                    <a:pt x="189831" y="3118624"/>
                    <a:pt x="191928" y="3110710"/>
                    <a:pt x="200012" y="3183466"/>
                  </a:cubicBezTo>
                  <a:cubicBezTo>
                    <a:pt x="203299" y="3213051"/>
                    <a:pt x="204384" y="3242882"/>
                    <a:pt x="208479" y="3272366"/>
                  </a:cubicBezTo>
                  <a:cubicBezTo>
                    <a:pt x="211449" y="3293747"/>
                    <a:pt x="218038" y="3314510"/>
                    <a:pt x="221179" y="3335866"/>
                  </a:cubicBezTo>
                  <a:cubicBezTo>
                    <a:pt x="225101" y="3362539"/>
                    <a:pt x="225724" y="3389627"/>
                    <a:pt x="229646" y="3416300"/>
                  </a:cubicBezTo>
                  <a:cubicBezTo>
                    <a:pt x="232787" y="3437656"/>
                    <a:pt x="238797" y="3458508"/>
                    <a:pt x="242346" y="3479800"/>
                  </a:cubicBezTo>
                  <a:cubicBezTo>
                    <a:pt x="250089" y="3526257"/>
                    <a:pt x="263512" y="3619500"/>
                    <a:pt x="263512" y="3619500"/>
                  </a:cubicBezTo>
                  <a:cubicBezTo>
                    <a:pt x="266334" y="3716867"/>
                    <a:pt x="267053" y="3814317"/>
                    <a:pt x="271979" y="3911600"/>
                  </a:cubicBezTo>
                  <a:cubicBezTo>
                    <a:pt x="272707" y="3925972"/>
                    <a:pt x="277826" y="3939783"/>
                    <a:pt x="280446" y="3953933"/>
                  </a:cubicBezTo>
                  <a:cubicBezTo>
                    <a:pt x="319636" y="4165553"/>
                    <a:pt x="262918" y="3879393"/>
                    <a:pt x="314312" y="4102100"/>
                  </a:cubicBezTo>
                  <a:cubicBezTo>
                    <a:pt x="343385" y="4228084"/>
                    <a:pt x="314166" y="4105777"/>
                    <a:pt x="335479" y="4186766"/>
                  </a:cubicBezTo>
                  <a:cubicBezTo>
                    <a:pt x="339921" y="4203646"/>
                    <a:pt x="343537" y="4220740"/>
                    <a:pt x="348179" y="4237566"/>
                  </a:cubicBezTo>
                  <a:cubicBezTo>
                    <a:pt x="369518" y="4314921"/>
                    <a:pt x="367593" y="4294710"/>
                    <a:pt x="382046" y="4364566"/>
                  </a:cubicBezTo>
                  <a:cubicBezTo>
                    <a:pt x="402231" y="4462125"/>
                    <a:pt x="389122" y="4404233"/>
                    <a:pt x="403212" y="4508500"/>
                  </a:cubicBezTo>
                  <a:cubicBezTo>
                    <a:pt x="406847" y="4535399"/>
                    <a:pt x="411450" y="4562159"/>
                    <a:pt x="415912" y="4588933"/>
                  </a:cubicBezTo>
                  <a:cubicBezTo>
                    <a:pt x="422739" y="4629894"/>
                    <a:pt x="431928" y="4670495"/>
                    <a:pt x="437079" y="4711700"/>
                  </a:cubicBezTo>
                  <a:cubicBezTo>
                    <a:pt x="439901" y="4734278"/>
                    <a:pt x="443164" y="4756805"/>
                    <a:pt x="445546" y="4779433"/>
                  </a:cubicBezTo>
                  <a:cubicBezTo>
                    <a:pt x="448809" y="4810434"/>
                    <a:pt x="449477" y="4841725"/>
                    <a:pt x="454012" y="4872566"/>
                  </a:cubicBezTo>
                  <a:cubicBezTo>
                    <a:pt x="456551" y="4889835"/>
                    <a:pt x="463004" y="4906310"/>
                    <a:pt x="466712" y="4923366"/>
                  </a:cubicBezTo>
                  <a:cubicBezTo>
                    <a:pt x="470064" y="4938783"/>
                    <a:pt x="471352" y="4954627"/>
                    <a:pt x="475179" y="4969933"/>
                  </a:cubicBezTo>
                  <a:cubicBezTo>
                    <a:pt x="477022" y="4977305"/>
                    <a:pt x="481090" y="4983944"/>
                    <a:pt x="483646" y="4991100"/>
                  </a:cubicBezTo>
                  <a:cubicBezTo>
                    <a:pt x="488149" y="5003707"/>
                    <a:pt x="491844" y="5016593"/>
                    <a:pt x="496346" y="5029200"/>
                  </a:cubicBezTo>
                  <a:cubicBezTo>
                    <a:pt x="498902" y="5036356"/>
                    <a:pt x="502409" y="5043157"/>
                    <a:pt x="504812" y="5050366"/>
                  </a:cubicBezTo>
                  <a:cubicBezTo>
                    <a:pt x="508061" y="5060112"/>
                    <a:pt x="509328" y="5070517"/>
                    <a:pt x="513279" y="5080000"/>
                  </a:cubicBezTo>
                  <a:cubicBezTo>
                    <a:pt x="516444" y="5087595"/>
                    <a:pt x="521983" y="5093974"/>
                    <a:pt x="525979" y="5101166"/>
                  </a:cubicBezTo>
                  <a:cubicBezTo>
                    <a:pt x="529044" y="5106683"/>
                    <a:pt x="531883" y="5112333"/>
                    <a:pt x="534446" y="5118100"/>
                  </a:cubicBezTo>
                  <a:cubicBezTo>
                    <a:pt x="546947" y="5146227"/>
                    <a:pt x="542628" y="5140611"/>
                    <a:pt x="551379" y="5177366"/>
                  </a:cubicBezTo>
                  <a:cubicBezTo>
                    <a:pt x="565790" y="5237892"/>
                    <a:pt x="564079" y="5209547"/>
                    <a:pt x="564079" y="5249333"/>
                  </a:cubicBezTo>
                </a:path>
              </a:pathLst>
            </a:cu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Oval 164"/>
            <p:cNvSpPr/>
            <p:nvPr/>
          </p:nvSpPr>
          <p:spPr>
            <a:xfrm>
              <a:off x="1662316" y="1702512"/>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Oval 165"/>
            <p:cNvSpPr/>
            <p:nvPr/>
          </p:nvSpPr>
          <p:spPr>
            <a:xfrm>
              <a:off x="1661833" y="1944743"/>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Oval 166"/>
            <p:cNvSpPr/>
            <p:nvPr/>
          </p:nvSpPr>
          <p:spPr>
            <a:xfrm>
              <a:off x="1629165" y="2177576"/>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Oval 167"/>
            <p:cNvSpPr/>
            <p:nvPr/>
          </p:nvSpPr>
          <p:spPr>
            <a:xfrm>
              <a:off x="1542971" y="2413712"/>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Oval 168"/>
            <p:cNvSpPr/>
            <p:nvPr/>
          </p:nvSpPr>
          <p:spPr>
            <a:xfrm>
              <a:off x="1514021" y="2645968"/>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Oval 169"/>
            <p:cNvSpPr/>
            <p:nvPr/>
          </p:nvSpPr>
          <p:spPr>
            <a:xfrm>
              <a:off x="1496571" y="2773187"/>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Oval 170"/>
            <p:cNvSpPr/>
            <p:nvPr/>
          </p:nvSpPr>
          <p:spPr>
            <a:xfrm>
              <a:off x="1460675" y="2936054"/>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Oval 171"/>
            <p:cNvSpPr/>
            <p:nvPr/>
          </p:nvSpPr>
          <p:spPr>
            <a:xfrm>
              <a:off x="1413400" y="3289626"/>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Oval 172"/>
            <p:cNvSpPr/>
            <p:nvPr/>
          </p:nvSpPr>
          <p:spPr>
            <a:xfrm>
              <a:off x="1374757" y="3508865"/>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Oval 173"/>
            <p:cNvSpPr/>
            <p:nvPr/>
          </p:nvSpPr>
          <p:spPr>
            <a:xfrm>
              <a:off x="1374757" y="3720500"/>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Oval 174"/>
            <p:cNvSpPr/>
            <p:nvPr/>
          </p:nvSpPr>
          <p:spPr>
            <a:xfrm>
              <a:off x="1443047" y="3941931"/>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Oval 175"/>
            <p:cNvSpPr/>
            <p:nvPr/>
          </p:nvSpPr>
          <p:spPr>
            <a:xfrm>
              <a:off x="1518575" y="4161170"/>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Oval 176"/>
            <p:cNvSpPr/>
            <p:nvPr/>
          </p:nvSpPr>
          <p:spPr>
            <a:xfrm>
              <a:off x="1548731" y="4429347"/>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Oval 177"/>
            <p:cNvSpPr/>
            <p:nvPr/>
          </p:nvSpPr>
          <p:spPr>
            <a:xfrm>
              <a:off x="1571073" y="4566199"/>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Oval 178"/>
            <p:cNvSpPr/>
            <p:nvPr/>
          </p:nvSpPr>
          <p:spPr>
            <a:xfrm>
              <a:off x="1594454" y="4777729"/>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Oval 179"/>
            <p:cNvSpPr/>
            <p:nvPr/>
          </p:nvSpPr>
          <p:spPr>
            <a:xfrm>
              <a:off x="1645036" y="5075955"/>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Oval 180"/>
            <p:cNvSpPr/>
            <p:nvPr/>
          </p:nvSpPr>
          <p:spPr>
            <a:xfrm>
              <a:off x="1679088" y="5394984"/>
              <a:ext cx="160867" cy="160867"/>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Oval 160"/>
            <p:cNvSpPr/>
            <p:nvPr/>
          </p:nvSpPr>
          <p:spPr>
            <a:xfrm>
              <a:off x="1718948" y="5572318"/>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Oval 161"/>
            <p:cNvSpPr/>
            <p:nvPr/>
          </p:nvSpPr>
          <p:spPr>
            <a:xfrm>
              <a:off x="1742726" y="5704154"/>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Oval 162"/>
            <p:cNvSpPr/>
            <p:nvPr/>
          </p:nvSpPr>
          <p:spPr>
            <a:xfrm>
              <a:off x="1791880" y="5889517"/>
              <a:ext cx="160867" cy="160867"/>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3" name="Textfeld 5">
            <a:extLst>
              <a:ext uri="{FF2B5EF4-FFF2-40B4-BE49-F238E27FC236}">
                <a16:creationId xmlns:a16="http://schemas.microsoft.com/office/drawing/2014/main" id="{F966B579-A177-42C3-8202-FBB93C159448}"/>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3210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B73 Mo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5888"/>
            <a:ext cx="6362700" cy="6626225"/>
          </a:xfrm>
          <a:prstGeom prst="rect">
            <a:avLst/>
          </a:prstGeom>
          <a:noFill/>
          <a:ln w="57150">
            <a:solidFill>
              <a:srgbClr val="333300"/>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972300" y="115888"/>
            <a:ext cx="5092700" cy="39703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DOI:10.13140/RG.2.2.17230.05440</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Heterosis.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What a phenomenon!</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hybrid (F1) performs higher than the mean of its inbred parents (P), although the hybrid has no ‘better’ genes than what was inherited from its parents; and although the environment is the same.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Same time, same soil, same sun, same precipitation, same anything.</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Yet: More yield.</a:t>
            </a:r>
          </a:p>
        </p:txBody>
      </p:sp>
      <p:sp>
        <p:nvSpPr>
          <p:cNvPr id="4" name="TextBox 3"/>
          <p:cNvSpPr txBox="1"/>
          <p:nvPr/>
        </p:nvSpPr>
        <p:spPr>
          <a:xfrm>
            <a:off x="2925234" y="5223934"/>
            <a:ext cx="5418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F1</a:t>
            </a:r>
            <a:endParaRPr lang="en-GB" dirty="0">
              <a:latin typeface="Arial" panose="020B0604020202020204" pitchFamily="34" charset="0"/>
              <a:cs typeface="Arial" panose="020B0604020202020204" pitchFamily="34" charset="0"/>
            </a:endParaRPr>
          </a:p>
        </p:txBody>
      </p:sp>
      <p:sp>
        <p:nvSpPr>
          <p:cNvPr id="5" name="TextBox 4"/>
          <p:cNvSpPr txBox="1"/>
          <p:nvPr/>
        </p:nvSpPr>
        <p:spPr>
          <a:xfrm>
            <a:off x="4072467" y="5223934"/>
            <a:ext cx="5418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F1</a:t>
            </a:r>
            <a:endParaRPr lang="en-GB" dirty="0">
              <a:latin typeface="Arial" panose="020B0604020202020204" pitchFamily="34" charset="0"/>
              <a:cs typeface="Arial" panose="020B0604020202020204" pitchFamily="34" charset="0"/>
            </a:endParaRPr>
          </a:p>
        </p:txBody>
      </p:sp>
      <p:sp>
        <p:nvSpPr>
          <p:cNvPr id="6" name="TextBox 5"/>
          <p:cNvSpPr txBox="1"/>
          <p:nvPr/>
        </p:nvSpPr>
        <p:spPr>
          <a:xfrm>
            <a:off x="5291667" y="5223934"/>
            <a:ext cx="5418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P2</a:t>
            </a:r>
            <a:endParaRPr lang="en-GB" dirty="0">
              <a:latin typeface="Arial" panose="020B0604020202020204" pitchFamily="34" charset="0"/>
              <a:cs typeface="Arial" panose="020B0604020202020204" pitchFamily="34" charset="0"/>
            </a:endParaRPr>
          </a:p>
        </p:txBody>
      </p:sp>
      <p:sp>
        <p:nvSpPr>
          <p:cNvPr id="7" name="TextBox 6"/>
          <p:cNvSpPr txBox="1"/>
          <p:nvPr/>
        </p:nvSpPr>
        <p:spPr>
          <a:xfrm>
            <a:off x="1706034" y="5223934"/>
            <a:ext cx="5418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P1</a:t>
            </a:r>
            <a:endParaRPr lang="en-GB"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D271F31-748F-413F-92D5-3464AE19BD1B}"/>
              </a:ext>
            </a:extLst>
          </p:cNvPr>
          <p:cNvSpPr txBox="1"/>
          <p:nvPr/>
        </p:nvSpPr>
        <p:spPr>
          <a:xfrm>
            <a:off x="9206144" y="4564887"/>
            <a:ext cx="286740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https://s.gwdg.de/LQAu7K</a:t>
            </a:r>
          </a:p>
        </p:txBody>
      </p:sp>
      <p:sp>
        <p:nvSpPr>
          <p:cNvPr id="11" name="Textfeld 5">
            <a:extLst>
              <a:ext uri="{FF2B5EF4-FFF2-40B4-BE49-F238E27FC236}">
                <a16:creationId xmlns:a16="http://schemas.microsoft.com/office/drawing/2014/main" id="{53ACA80C-F73D-4006-8B89-128AA81397D1}"/>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8960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33" y="42333"/>
            <a:ext cx="6747933" cy="6747933"/>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6565901" y="6121400"/>
            <a:ext cx="2897696"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Miracle- or wonder-tomato</a:t>
            </a:r>
          </a:p>
        </p:txBody>
      </p:sp>
      <p:sp>
        <p:nvSpPr>
          <p:cNvPr id="10" name="TextBox 9"/>
          <p:cNvSpPr txBox="1"/>
          <p:nvPr/>
        </p:nvSpPr>
        <p:spPr>
          <a:xfrm>
            <a:off x="6874933" y="42333"/>
            <a:ext cx="5211234" cy="452431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Heterosis is an exception from the rule that offspring is similar to the parents. If parents are fully inbred yet unrelated, then their F1 offspring is more vigorous and hence different from them in many aspects.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effect of Heterosis looks somewhat similar as the effect of better irrigation and/or better mineral fertilization. It looks similar as if the hybrid plants were ‚doped‘. </a:t>
            </a:r>
          </a:p>
        </p:txBody>
      </p:sp>
      <p:sp>
        <p:nvSpPr>
          <p:cNvPr id="6" name="Textfeld 5">
            <a:extLst>
              <a:ext uri="{FF2B5EF4-FFF2-40B4-BE49-F238E27FC236}">
                <a16:creationId xmlns:a16="http://schemas.microsoft.com/office/drawing/2014/main" id="{76C7EC42-6D35-4745-9E1E-BAD90BC5E6D9}"/>
              </a:ext>
            </a:extLst>
          </p:cNvPr>
          <p:cNvSpPr txBox="1"/>
          <p:nvPr/>
        </p:nvSpPr>
        <p:spPr>
          <a:xfrm>
            <a:off x="11269686" y="635196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593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6D4B2C84-A20D-4939-B008-BA068A7D2934}"/>
              </a:ext>
            </a:extLst>
          </p:cNvPr>
          <p:cNvSpPr txBox="1">
            <a:spLocks noChangeArrowheads="1"/>
          </p:cNvSpPr>
          <p:nvPr/>
        </p:nvSpPr>
        <p:spPr bwMode="auto">
          <a:xfrm>
            <a:off x="192088" y="224913"/>
            <a:ext cx="9870751" cy="6001643"/>
          </a:xfrm>
          <a:prstGeom prst="rect">
            <a:avLst/>
          </a:prstGeom>
          <a:solidFill>
            <a:schemeClr val="bg1"/>
          </a:solid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Heterosis. General “Rules”</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Heterosis exists normally for all quantitative traits (except traits like %-content of a compound, e.g. seed protein content).</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Heterosis is usually smaller in self-fertilizing crops (barley) than in cross-fertilizing crops (rye).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3</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de-DE" sz="24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Heterosis</a:t>
            </a: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is usually </a:t>
            </a:r>
            <a:r>
              <a:rPr kumimoji="0" lang="en-GB" altLang="de-DE" sz="24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larger</a:t>
            </a: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in traits that are connected with fitness (</a:t>
            </a:r>
            <a:r>
              <a:rPr kumimoji="0" lang="en-GB" altLang="de-DE" sz="24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grain yield, number of ears per plant</a:t>
            </a: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than in other traits such as morphology</a:t>
            </a:r>
            <a:b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(plant height, leaflet width) or quality (seed protein content).</a:t>
            </a:r>
            <a:b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4 Heterosis is usually the larger the more the parents differ genetically from each other (the less genetically related they are).</a:t>
            </a:r>
            <a:endParaRPr kumimoji="0" lang="de-DE" alt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Freeform 95">
            <a:extLst>
              <a:ext uri="{FF2B5EF4-FFF2-40B4-BE49-F238E27FC236}">
                <a16:creationId xmlns:a16="http://schemas.microsoft.com/office/drawing/2014/main" id="{48AC0C00-478A-4185-AACC-3D1A5BB21AD8}"/>
              </a:ext>
            </a:extLst>
          </p:cNvPr>
          <p:cNvSpPr>
            <a:spLocks/>
          </p:cNvSpPr>
          <p:nvPr/>
        </p:nvSpPr>
        <p:spPr bwMode="auto">
          <a:xfrm flipH="1">
            <a:off x="7603722" y="854856"/>
            <a:ext cx="4336743" cy="1244713"/>
          </a:xfrm>
          <a:custGeom>
            <a:avLst/>
            <a:gdLst>
              <a:gd name="T0" fmla="*/ 80 w 7484"/>
              <a:gd name="T1" fmla="*/ 5940 h 5940"/>
              <a:gd name="T2" fmla="*/ 201 w 7484"/>
              <a:gd name="T3" fmla="*/ 5940 h 5940"/>
              <a:gd name="T4" fmla="*/ 321 w 7484"/>
              <a:gd name="T5" fmla="*/ 5940 h 5940"/>
              <a:gd name="T6" fmla="*/ 442 w 7484"/>
              <a:gd name="T7" fmla="*/ 5940 h 5940"/>
              <a:gd name="T8" fmla="*/ 562 w 7484"/>
              <a:gd name="T9" fmla="*/ 5940 h 5940"/>
              <a:gd name="T10" fmla="*/ 683 w 7484"/>
              <a:gd name="T11" fmla="*/ 5940 h 5940"/>
              <a:gd name="T12" fmla="*/ 805 w 7484"/>
              <a:gd name="T13" fmla="*/ 5940 h 5940"/>
              <a:gd name="T14" fmla="*/ 924 w 7484"/>
              <a:gd name="T15" fmla="*/ 5940 h 5940"/>
              <a:gd name="T16" fmla="*/ 1046 w 7484"/>
              <a:gd name="T17" fmla="*/ 5940 h 5940"/>
              <a:gd name="T18" fmla="*/ 1165 w 7484"/>
              <a:gd name="T19" fmla="*/ 5940 h 5940"/>
              <a:gd name="T20" fmla="*/ 1287 w 7484"/>
              <a:gd name="T21" fmla="*/ 5937 h 5940"/>
              <a:gd name="T22" fmla="*/ 1408 w 7484"/>
              <a:gd name="T23" fmla="*/ 5928 h 5940"/>
              <a:gd name="T24" fmla="*/ 1528 w 7484"/>
              <a:gd name="T25" fmla="*/ 5907 h 5940"/>
              <a:gd name="T26" fmla="*/ 1649 w 7484"/>
              <a:gd name="T27" fmla="*/ 5857 h 5940"/>
              <a:gd name="T28" fmla="*/ 1769 w 7484"/>
              <a:gd name="T29" fmla="*/ 5749 h 5940"/>
              <a:gd name="T30" fmla="*/ 1890 w 7484"/>
              <a:gd name="T31" fmla="*/ 5541 h 5940"/>
              <a:gd name="T32" fmla="*/ 2012 w 7484"/>
              <a:gd name="T33" fmla="*/ 5175 h 5940"/>
              <a:gd name="T34" fmla="*/ 2131 w 7484"/>
              <a:gd name="T35" fmla="*/ 4601 h 5940"/>
              <a:gd name="T36" fmla="*/ 2253 w 7484"/>
              <a:gd name="T37" fmla="*/ 3797 h 5940"/>
              <a:gd name="T38" fmla="*/ 2373 w 7484"/>
              <a:gd name="T39" fmla="*/ 2799 h 5940"/>
              <a:gd name="T40" fmla="*/ 2494 w 7484"/>
              <a:gd name="T41" fmla="*/ 1731 h 5940"/>
              <a:gd name="T42" fmla="*/ 2615 w 7484"/>
              <a:gd name="T43" fmla="*/ 782 h 5940"/>
              <a:gd name="T44" fmla="*/ 2735 w 7484"/>
              <a:gd name="T45" fmla="*/ 157 h 5940"/>
              <a:gd name="T46" fmla="*/ 2857 w 7484"/>
              <a:gd name="T47" fmla="*/ 9 h 5940"/>
              <a:gd name="T48" fmla="*/ 2976 w 7484"/>
              <a:gd name="T49" fmla="*/ 376 h 5940"/>
              <a:gd name="T50" fmla="*/ 3098 w 7484"/>
              <a:gd name="T51" fmla="*/ 1166 h 5940"/>
              <a:gd name="T52" fmla="*/ 3219 w 7484"/>
              <a:gd name="T53" fmla="*/ 2192 h 5940"/>
              <a:gd name="T54" fmla="*/ 3339 w 7484"/>
              <a:gd name="T55" fmla="*/ 3250 h 5940"/>
              <a:gd name="T56" fmla="*/ 3460 w 7484"/>
              <a:gd name="T57" fmla="*/ 4172 h 5940"/>
              <a:gd name="T58" fmla="*/ 3580 w 7484"/>
              <a:gd name="T59" fmla="*/ 4877 h 5940"/>
              <a:gd name="T60" fmla="*/ 3701 w 7484"/>
              <a:gd name="T61" fmla="*/ 5356 h 5940"/>
              <a:gd name="T62" fmla="*/ 3823 w 7484"/>
              <a:gd name="T63" fmla="*/ 5647 h 5940"/>
              <a:gd name="T64" fmla="*/ 3942 w 7484"/>
              <a:gd name="T65" fmla="*/ 5805 h 5940"/>
              <a:gd name="T66" fmla="*/ 4064 w 7484"/>
              <a:gd name="T67" fmla="*/ 5883 h 5940"/>
              <a:gd name="T68" fmla="*/ 4183 w 7484"/>
              <a:gd name="T69" fmla="*/ 5918 h 5940"/>
              <a:gd name="T70" fmla="*/ 4305 w 7484"/>
              <a:gd name="T71" fmla="*/ 5933 h 5940"/>
              <a:gd name="T72" fmla="*/ 4426 w 7484"/>
              <a:gd name="T73" fmla="*/ 5938 h 5940"/>
              <a:gd name="T74" fmla="*/ 4546 w 7484"/>
              <a:gd name="T75" fmla="*/ 5940 h 5940"/>
              <a:gd name="T76" fmla="*/ 4667 w 7484"/>
              <a:gd name="T77" fmla="*/ 5940 h 5940"/>
              <a:gd name="T78" fmla="*/ 4787 w 7484"/>
              <a:gd name="T79" fmla="*/ 5940 h 5940"/>
              <a:gd name="T80" fmla="*/ 4908 w 7484"/>
              <a:gd name="T81" fmla="*/ 5940 h 5940"/>
              <a:gd name="T82" fmla="*/ 5030 w 7484"/>
              <a:gd name="T83" fmla="*/ 5940 h 5940"/>
              <a:gd name="T84" fmla="*/ 5150 w 7484"/>
              <a:gd name="T85" fmla="*/ 5940 h 5940"/>
              <a:gd name="T86" fmla="*/ 5271 w 7484"/>
              <a:gd name="T87" fmla="*/ 5940 h 5940"/>
              <a:gd name="T88" fmla="*/ 5391 w 7484"/>
              <a:gd name="T89" fmla="*/ 5940 h 5940"/>
              <a:gd name="T90" fmla="*/ 5512 w 7484"/>
              <a:gd name="T91" fmla="*/ 5940 h 5940"/>
              <a:gd name="T92" fmla="*/ 5634 w 7484"/>
              <a:gd name="T93" fmla="*/ 5940 h 5940"/>
              <a:gd name="T94" fmla="*/ 5753 w 7484"/>
              <a:gd name="T95" fmla="*/ 5940 h 5940"/>
              <a:gd name="T96" fmla="*/ 5875 w 7484"/>
              <a:gd name="T97" fmla="*/ 5940 h 5940"/>
              <a:gd name="T98" fmla="*/ 5994 w 7484"/>
              <a:gd name="T99" fmla="*/ 5940 h 5940"/>
              <a:gd name="T100" fmla="*/ 6116 w 7484"/>
              <a:gd name="T101" fmla="*/ 5940 h 5940"/>
              <a:gd name="T102" fmla="*/ 6237 w 7484"/>
              <a:gd name="T103" fmla="*/ 5940 h 5940"/>
              <a:gd name="T104" fmla="*/ 6357 w 7484"/>
              <a:gd name="T105" fmla="*/ 5940 h 5940"/>
              <a:gd name="T106" fmla="*/ 6478 w 7484"/>
              <a:gd name="T107" fmla="*/ 5940 h 5940"/>
              <a:gd name="T108" fmla="*/ 6598 w 7484"/>
              <a:gd name="T109" fmla="*/ 5940 h 5940"/>
              <a:gd name="T110" fmla="*/ 6719 w 7484"/>
              <a:gd name="T111" fmla="*/ 5940 h 5940"/>
              <a:gd name="T112" fmla="*/ 6841 w 7484"/>
              <a:gd name="T113" fmla="*/ 5940 h 5940"/>
              <a:gd name="T114" fmla="*/ 6960 w 7484"/>
              <a:gd name="T115" fmla="*/ 5940 h 5940"/>
              <a:gd name="T116" fmla="*/ 7082 w 7484"/>
              <a:gd name="T117" fmla="*/ 5940 h 5940"/>
              <a:gd name="T118" fmla="*/ 7202 w 7484"/>
              <a:gd name="T119" fmla="*/ 5940 h 5940"/>
              <a:gd name="T120" fmla="*/ 7323 w 7484"/>
              <a:gd name="T121" fmla="*/ 5940 h 5940"/>
              <a:gd name="T122" fmla="*/ 7444 w 7484"/>
              <a:gd name="T123" fmla="*/ 5940 h 5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84" h="5940">
                <a:moveTo>
                  <a:pt x="0" y="5940"/>
                </a:moveTo>
                <a:lnTo>
                  <a:pt x="40" y="5940"/>
                </a:lnTo>
                <a:lnTo>
                  <a:pt x="80" y="5940"/>
                </a:lnTo>
                <a:lnTo>
                  <a:pt x="119" y="5940"/>
                </a:lnTo>
                <a:lnTo>
                  <a:pt x="159" y="5940"/>
                </a:lnTo>
                <a:lnTo>
                  <a:pt x="201" y="5940"/>
                </a:lnTo>
                <a:lnTo>
                  <a:pt x="241" y="5940"/>
                </a:lnTo>
                <a:lnTo>
                  <a:pt x="281" y="5940"/>
                </a:lnTo>
                <a:lnTo>
                  <a:pt x="321" y="5940"/>
                </a:lnTo>
                <a:lnTo>
                  <a:pt x="361" y="5940"/>
                </a:lnTo>
                <a:lnTo>
                  <a:pt x="402" y="5940"/>
                </a:lnTo>
                <a:lnTo>
                  <a:pt x="442" y="5940"/>
                </a:lnTo>
                <a:lnTo>
                  <a:pt x="482" y="5940"/>
                </a:lnTo>
                <a:lnTo>
                  <a:pt x="522" y="5940"/>
                </a:lnTo>
                <a:lnTo>
                  <a:pt x="562" y="5940"/>
                </a:lnTo>
                <a:lnTo>
                  <a:pt x="603" y="5940"/>
                </a:lnTo>
                <a:lnTo>
                  <a:pt x="643" y="5940"/>
                </a:lnTo>
                <a:lnTo>
                  <a:pt x="683" y="5940"/>
                </a:lnTo>
                <a:lnTo>
                  <a:pt x="723" y="5940"/>
                </a:lnTo>
                <a:lnTo>
                  <a:pt x="763" y="5940"/>
                </a:lnTo>
                <a:lnTo>
                  <a:pt x="805" y="5940"/>
                </a:lnTo>
                <a:lnTo>
                  <a:pt x="844" y="5940"/>
                </a:lnTo>
                <a:lnTo>
                  <a:pt x="884" y="5940"/>
                </a:lnTo>
                <a:lnTo>
                  <a:pt x="924" y="5940"/>
                </a:lnTo>
                <a:lnTo>
                  <a:pt x="964" y="5940"/>
                </a:lnTo>
                <a:lnTo>
                  <a:pt x="1006" y="5940"/>
                </a:lnTo>
                <a:lnTo>
                  <a:pt x="1046" y="5940"/>
                </a:lnTo>
                <a:lnTo>
                  <a:pt x="1086" y="5940"/>
                </a:lnTo>
                <a:lnTo>
                  <a:pt x="1125" y="5940"/>
                </a:lnTo>
                <a:lnTo>
                  <a:pt x="1165" y="5940"/>
                </a:lnTo>
                <a:lnTo>
                  <a:pt x="1207" y="5938"/>
                </a:lnTo>
                <a:lnTo>
                  <a:pt x="1247" y="5938"/>
                </a:lnTo>
                <a:lnTo>
                  <a:pt x="1287" y="5937"/>
                </a:lnTo>
                <a:lnTo>
                  <a:pt x="1327" y="5935"/>
                </a:lnTo>
                <a:lnTo>
                  <a:pt x="1367" y="5932"/>
                </a:lnTo>
                <a:lnTo>
                  <a:pt x="1408" y="5928"/>
                </a:lnTo>
                <a:lnTo>
                  <a:pt x="1448" y="5923"/>
                </a:lnTo>
                <a:lnTo>
                  <a:pt x="1488" y="5917"/>
                </a:lnTo>
                <a:lnTo>
                  <a:pt x="1528" y="5907"/>
                </a:lnTo>
                <a:lnTo>
                  <a:pt x="1568" y="5895"/>
                </a:lnTo>
                <a:lnTo>
                  <a:pt x="1609" y="5878"/>
                </a:lnTo>
                <a:lnTo>
                  <a:pt x="1649" y="5857"/>
                </a:lnTo>
                <a:lnTo>
                  <a:pt x="1689" y="5829"/>
                </a:lnTo>
                <a:lnTo>
                  <a:pt x="1729" y="5794"/>
                </a:lnTo>
                <a:lnTo>
                  <a:pt x="1769" y="5749"/>
                </a:lnTo>
                <a:lnTo>
                  <a:pt x="1811" y="5694"/>
                </a:lnTo>
                <a:lnTo>
                  <a:pt x="1850" y="5624"/>
                </a:lnTo>
                <a:lnTo>
                  <a:pt x="1890" y="5541"/>
                </a:lnTo>
                <a:lnTo>
                  <a:pt x="1930" y="5439"/>
                </a:lnTo>
                <a:lnTo>
                  <a:pt x="1970" y="5318"/>
                </a:lnTo>
                <a:lnTo>
                  <a:pt x="2012" y="5175"/>
                </a:lnTo>
                <a:lnTo>
                  <a:pt x="2052" y="5009"/>
                </a:lnTo>
                <a:lnTo>
                  <a:pt x="2092" y="4818"/>
                </a:lnTo>
                <a:lnTo>
                  <a:pt x="2131" y="4601"/>
                </a:lnTo>
                <a:lnTo>
                  <a:pt x="2171" y="4359"/>
                </a:lnTo>
                <a:lnTo>
                  <a:pt x="2213" y="4089"/>
                </a:lnTo>
                <a:lnTo>
                  <a:pt x="2253" y="3797"/>
                </a:lnTo>
                <a:lnTo>
                  <a:pt x="2293" y="3481"/>
                </a:lnTo>
                <a:lnTo>
                  <a:pt x="2333" y="3146"/>
                </a:lnTo>
                <a:lnTo>
                  <a:pt x="2373" y="2799"/>
                </a:lnTo>
                <a:lnTo>
                  <a:pt x="2414" y="2443"/>
                </a:lnTo>
                <a:lnTo>
                  <a:pt x="2454" y="2084"/>
                </a:lnTo>
                <a:lnTo>
                  <a:pt x="2494" y="1731"/>
                </a:lnTo>
                <a:lnTo>
                  <a:pt x="2534" y="1392"/>
                </a:lnTo>
                <a:lnTo>
                  <a:pt x="2574" y="1073"/>
                </a:lnTo>
                <a:lnTo>
                  <a:pt x="2615" y="782"/>
                </a:lnTo>
                <a:lnTo>
                  <a:pt x="2655" y="527"/>
                </a:lnTo>
                <a:lnTo>
                  <a:pt x="2695" y="318"/>
                </a:lnTo>
                <a:lnTo>
                  <a:pt x="2735" y="157"/>
                </a:lnTo>
                <a:lnTo>
                  <a:pt x="2775" y="50"/>
                </a:lnTo>
                <a:lnTo>
                  <a:pt x="2817" y="0"/>
                </a:lnTo>
                <a:lnTo>
                  <a:pt x="2857" y="9"/>
                </a:lnTo>
                <a:lnTo>
                  <a:pt x="2896" y="77"/>
                </a:lnTo>
                <a:lnTo>
                  <a:pt x="2936" y="200"/>
                </a:lnTo>
                <a:lnTo>
                  <a:pt x="2976" y="376"/>
                </a:lnTo>
                <a:lnTo>
                  <a:pt x="3018" y="601"/>
                </a:lnTo>
                <a:lnTo>
                  <a:pt x="3058" y="865"/>
                </a:lnTo>
                <a:lnTo>
                  <a:pt x="3098" y="1166"/>
                </a:lnTo>
                <a:lnTo>
                  <a:pt x="3138" y="1492"/>
                </a:lnTo>
                <a:lnTo>
                  <a:pt x="3177" y="1836"/>
                </a:lnTo>
                <a:lnTo>
                  <a:pt x="3219" y="2192"/>
                </a:lnTo>
                <a:lnTo>
                  <a:pt x="3259" y="2551"/>
                </a:lnTo>
                <a:lnTo>
                  <a:pt x="3299" y="2905"/>
                </a:lnTo>
                <a:lnTo>
                  <a:pt x="3339" y="3250"/>
                </a:lnTo>
                <a:lnTo>
                  <a:pt x="3379" y="3577"/>
                </a:lnTo>
                <a:lnTo>
                  <a:pt x="3420" y="3886"/>
                </a:lnTo>
                <a:lnTo>
                  <a:pt x="3460" y="4172"/>
                </a:lnTo>
                <a:lnTo>
                  <a:pt x="3500" y="4433"/>
                </a:lnTo>
                <a:lnTo>
                  <a:pt x="3540" y="4670"/>
                </a:lnTo>
                <a:lnTo>
                  <a:pt x="3580" y="4877"/>
                </a:lnTo>
                <a:lnTo>
                  <a:pt x="3621" y="5062"/>
                </a:lnTo>
                <a:lnTo>
                  <a:pt x="3661" y="5220"/>
                </a:lnTo>
                <a:lnTo>
                  <a:pt x="3701" y="5356"/>
                </a:lnTo>
                <a:lnTo>
                  <a:pt x="3741" y="5471"/>
                </a:lnTo>
                <a:lnTo>
                  <a:pt x="3781" y="5567"/>
                </a:lnTo>
                <a:lnTo>
                  <a:pt x="3823" y="5647"/>
                </a:lnTo>
                <a:lnTo>
                  <a:pt x="3863" y="5712"/>
                </a:lnTo>
                <a:lnTo>
                  <a:pt x="3902" y="5764"/>
                </a:lnTo>
                <a:lnTo>
                  <a:pt x="3942" y="5805"/>
                </a:lnTo>
                <a:lnTo>
                  <a:pt x="3982" y="5839"/>
                </a:lnTo>
                <a:lnTo>
                  <a:pt x="4024" y="5863"/>
                </a:lnTo>
                <a:lnTo>
                  <a:pt x="4064" y="5883"/>
                </a:lnTo>
                <a:lnTo>
                  <a:pt x="4104" y="5898"/>
                </a:lnTo>
                <a:lnTo>
                  <a:pt x="4144" y="5910"/>
                </a:lnTo>
                <a:lnTo>
                  <a:pt x="4183" y="5918"/>
                </a:lnTo>
                <a:lnTo>
                  <a:pt x="4225" y="5925"/>
                </a:lnTo>
                <a:lnTo>
                  <a:pt x="4265" y="5930"/>
                </a:lnTo>
                <a:lnTo>
                  <a:pt x="4305" y="5933"/>
                </a:lnTo>
                <a:lnTo>
                  <a:pt x="4345" y="5935"/>
                </a:lnTo>
                <a:lnTo>
                  <a:pt x="4385" y="5937"/>
                </a:lnTo>
                <a:lnTo>
                  <a:pt x="4426" y="5938"/>
                </a:lnTo>
                <a:lnTo>
                  <a:pt x="4466" y="5938"/>
                </a:lnTo>
                <a:lnTo>
                  <a:pt x="4506" y="5940"/>
                </a:lnTo>
                <a:lnTo>
                  <a:pt x="4546" y="5940"/>
                </a:lnTo>
                <a:lnTo>
                  <a:pt x="4586" y="5940"/>
                </a:lnTo>
                <a:lnTo>
                  <a:pt x="4627" y="5940"/>
                </a:lnTo>
                <a:lnTo>
                  <a:pt x="4667" y="5940"/>
                </a:lnTo>
                <a:lnTo>
                  <a:pt x="4707" y="5940"/>
                </a:lnTo>
                <a:lnTo>
                  <a:pt x="4747" y="5940"/>
                </a:lnTo>
                <a:lnTo>
                  <a:pt x="4787" y="5940"/>
                </a:lnTo>
                <a:lnTo>
                  <a:pt x="4829" y="5940"/>
                </a:lnTo>
                <a:lnTo>
                  <a:pt x="4869" y="5940"/>
                </a:lnTo>
                <a:lnTo>
                  <a:pt x="4908" y="5940"/>
                </a:lnTo>
                <a:lnTo>
                  <a:pt x="4948" y="5940"/>
                </a:lnTo>
                <a:lnTo>
                  <a:pt x="4988" y="5940"/>
                </a:lnTo>
                <a:lnTo>
                  <a:pt x="5030" y="5940"/>
                </a:lnTo>
                <a:lnTo>
                  <a:pt x="5070" y="5940"/>
                </a:lnTo>
                <a:lnTo>
                  <a:pt x="5110" y="5940"/>
                </a:lnTo>
                <a:lnTo>
                  <a:pt x="5150" y="5940"/>
                </a:lnTo>
                <a:lnTo>
                  <a:pt x="5190" y="5940"/>
                </a:lnTo>
                <a:lnTo>
                  <a:pt x="5231" y="5940"/>
                </a:lnTo>
                <a:lnTo>
                  <a:pt x="5271" y="5940"/>
                </a:lnTo>
                <a:lnTo>
                  <a:pt x="5311" y="5940"/>
                </a:lnTo>
                <a:lnTo>
                  <a:pt x="5351" y="5940"/>
                </a:lnTo>
                <a:lnTo>
                  <a:pt x="5391" y="5940"/>
                </a:lnTo>
                <a:lnTo>
                  <a:pt x="5432" y="5940"/>
                </a:lnTo>
                <a:lnTo>
                  <a:pt x="5472" y="5940"/>
                </a:lnTo>
                <a:lnTo>
                  <a:pt x="5512" y="5940"/>
                </a:lnTo>
                <a:lnTo>
                  <a:pt x="5552" y="5940"/>
                </a:lnTo>
                <a:lnTo>
                  <a:pt x="5592" y="5940"/>
                </a:lnTo>
                <a:lnTo>
                  <a:pt x="5634" y="5940"/>
                </a:lnTo>
                <a:lnTo>
                  <a:pt x="5673" y="5940"/>
                </a:lnTo>
                <a:lnTo>
                  <a:pt x="5713" y="5940"/>
                </a:lnTo>
                <a:lnTo>
                  <a:pt x="5753" y="5940"/>
                </a:lnTo>
                <a:lnTo>
                  <a:pt x="5793" y="5940"/>
                </a:lnTo>
                <a:lnTo>
                  <a:pt x="5835" y="5940"/>
                </a:lnTo>
                <a:lnTo>
                  <a:pt x="5875" y="5940"/>
                </a:lnTo>
                <a:lnTo>
                  <a:pt x="5915" y="5940"/>
                </a:lnTo>
                <a:lnTo>
                  <a:pt x="5954" y="5940"/>
                </a:lnTo>
                <a:lnTo>
                  <a:pt x="5994" y="5940"/>
                </a:lnTo>
                <a:lnTo>
                  <a:pt x="6036" y="5940"/>
                </a:lnTo>
                <a:lnTo>
                  <a:pt x="6076" y="5940"/>
                </a:lnTo>
                <a:lnTo>
                  <a:pt x="6116" y="5940"/>
                </a:lnTo>
                <a:lnTo>
                  <a:pt x="6156" y="5940"/>
                </a:lnTo>
                <a:lnTo>
                  <a:pt x="6196" y="5940"/>
                </a:lnTo>
                <a:lnTo>
                  <a:pt x="6237" y="5940"/>
                </a:lnTo>
                <a:lnTo>
                  <a:pt x="6277" y="5940"/>
                </a:lnTo>
                <a:lnTo>
                  <a:pt x="6317" y="5940"/>
                </a:lnTo>
                <a:lnTo>
                  <a:pt x="6357" y="5940"/>
                </a:lnTo>
                <a:lnTo>
                  <a:pt x="6397" y="5940"/>
                </a:lnTo>
                <a:lnTo>
                  <a:pt x="6438" y="5940"/>
                </a:lnTo>
                <a:lnTo>
                  <a:pt x="6478" y="5940"/>
                </a:lnTo>
                <a:lnTo>
                  <a:pt x="6518" y="5940"/>
                </a:lnTo>
                <a:lnTo>
                  <a:pt x="6558" y="5940"/>
                </a:lnTo>
                <a:lnTo>
                  <a:pt x="6598" y="5940"/>
                </a:lnTo>
                <a:lnTo>
                  <a:pt x="6640" y="5940"/>
                </a:lnTo>
                <a:lnTo>
                  <a:pt x="6679" y="5940"/>
                </a:lnTo>
                <a:lnTo>
                  <a:pt x="6719" y="5940"/>
                </a:lnTo>
                <a:lnTo>
                  <a:pt x="6759" y="5940"/>
                </a:lnTo>
                <a:lnTo>
                  <a:pt x="6799" y="5940"/>
                </a:lnTo>
                <a:lnTo>
                  <a:pt x="6841" y="5940"/>
                </a:lnTo>
                <a:lnTo>
                  <a:pt x="6881" y="5940"/>
                </a:lnTo>
                <a:lnTo>
                  <a:pt x="6921" y="5940"/>
                </a:lnTo>
                <a:lnTo>
                  <a:pt x="6960" y="5940"/>
                </a:lnTo>
                <a:lnTo>
                  <a:pt x="7000" y="5940"/>
                </a:lnTo>
                <a:lnTo>
                  <a:pt x="7042" y="5940"/>
                </a:lnTo>
                <a:lnTo>
                  <a:pt x="7082" y="5940"/>
                </a:lnTo>
                <a:lnTo>
                  <a:pt x="7122" y="5940"/>
                </a:lnTo>
                <a:lnTo>
                  <a:pt x="7162" y="5940"/>
                </a:lnTo>
                <a:lnTo>
                  <a:pt x="7202" y="5940"/>
                </a:lnTo>
                <a:lnTo>
                  <a:pt x="7243" y="5940"/>
                </a:lnTo>
                <a:lnTo>
                  <a:pt x="7283" y="5940"/>
                </a:lnTo>
                <a:lnTo>
                  <a:pt x="7323" y="5940"/>
                </a:lnTo>
                <a:lnTo>
                  <a:pt x="7363" y="5940"/>
                </a:lnTo>
                <a:lnTo>
                  <a:pt x="7403" y="5940"/>
                </a:lnTo>
                <a:lnTo>
                  <a:pt x="7444" y="5940"/>
                </a:lnTo>
                <a:lnTo>
                  <a:pt x="7484" y="5940"/>
                </a:lnTo>
              </a:path>
            </a:pathLst>
          </a:custGeom>
          <a:solidFill>
            <a:schemeClr val="bg1"/>
          </a:solidFill>
          <a:ln w="33338">
            <a:solidFill>
              <a:srgbClr val="0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F0632EA-93C5-47F5-BFA9-572473D0E31B}"/>
              </a:ext>
            </a:extLst>
          </p:cNvPr>
          <p:cNvPicPr>
            <a:picLocks noChangeAspect="1"/>
          </p:cNvPicPr>
          <p:nvPr/>
        </p:nvPicPr>
        <p:blipFill>
          <a:blip r:embed="rId2"/>
          <a:stretch>
            <a:fillRect/>
          </a:stretch>
        </p:blipFill>
        <p:spPr>
          <a:xfrm>
            <a:off x="10301055" y="4694451"/>
            <a:ext cx="1698856" cy="2019721"/>
          </a:xfrm>
          <a:prstGeom prst="rect">
            <a:avLst/>
          </a:prstGeom>
          <a:solidFill>
            <a:schemeClr val="bg1"/>
          </a:solidFill>
          <a:effectLst>
            <a:outerShdw blurRad="50800" dist="38100" dir="2700000" algn="tl" rotWithShape="0">
              <a:prstClr val="black">
                <a:alpha val="40000"/>
              </a:prstClr>
            </a:outerShdw>
          </a:effectLst>
        </p:spPr>
      </p:pic>
      <p:pic>
        <p:nvPicPr>
          <p:cNvPr id="7" name="Picture 2" descr="pusteblume-montage-kl-rahm">
            <a:extLst>
              <a:ext uri="{FF2B5EF4-FFF2-40B4-BE49-F238E27FC236}">
                <a16:creationId xmlns:a16="http://schemas.microsoft.com/office/drawing/2014/main" id="{32C7CA76-CF92-4823-BB94-EE4457FB7E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30774" y="3438802"/>
            <a:ext cx="1369137" cy="118944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084BE2F-85D9-4CF7-8D4B-230E41596610}"/>
              </a:ext>
            </a:extLst>
          </p:cNvPr>
          <p:cNvSpPr txBox="1"/>
          <p:nvPr/>
        </p:nvSpPr>
        <p:spPr>
          <a:xfrm>
            <a:off x="6662694" y="6341969"/>
            <a:ext cx="369755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DOI 10.1007/s00122-023-04360-8</a:t>
            </a:r>
          </a:p>
        </p:txBody>
      </p:sp>
      <p:pic>
        <p:nvPicPr>
          <p:cNvPr id="8" name="Picture 7">
            <a:extLst>
              <a:ext uri="{FF2B5EF4-FFF2-40B4-BE49-F238E27FC236}">
                <a16:creationId xmlns:a16="http://schemas.microsoft.com/office/drawing/2014/main" id="{BB909B0E-78A3-4E98-81FF-049C6FFDEC55}"/>
              </a:ext>
            </a:extLst>
          </p:cNvPr>
          <p:cNvPicPr>
            <a:picLocks noChangeAspect="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saturation sat="58000"/>
                    </a14:imgEffect>
                    <a14:imgEffect>
                      <a14:brightnessContrast bright="42000" contrast="82000"/>
                    </a14:imgEffect>
                  </a14:imgLayer>
                </a14:imgProps>
              </a:ext>
            </a:extLst>
          </a:blip>
          <a:stretch>
            <a:fillRect/>
          </a:stretch>
        </p:blipFill>
        <p:spPr>
          <a:xfrm rot="5400000">
            <a:off x="10623193" y="1970166"/>
            <a:ext cx="1101374" cy="1652061"/>
          </a:xfrm>
          <a:prstGeom prst="rect">
            <a:avLst/>
          </a:prstGeom>
        </p:spPr>
      </p:pic>
      <p:sp>
        <p:nvSpPr>
          <p:cNvPr id="11" name="Textfeld 5">
            <a:extLst>
              <a:ext uri="{FF2B5EF4-FFF2-40B4-BE49-F238E27FC236}">
                <a16:creationId xmlns:a16="http://schemas.microsoft.com/office/drawing/2014/main" id="{E17666AA-7882-4041-94D7-6DEBAEC84C48}"/>
              </a:ext>
            </a:extLst>
          </p:cNvPr>
          <p:cNvSpPr txBox="1"/>
          <p:nvPr/>
        </p:nvSpPr>
        <p:spPr>
          <a:xfrm>
            <a:off x="0" y="6341969"/>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4024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ctangle 139"/>
          <p:cNvSpPr/>
          <p:nvPr/>
        </p:nvSpPr>
        <p:spPr>
          <a:xfrm>
            <a:off x="78615" y="908244"/>
            <a:ext cx="4903451" cy="578465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Rechteck 138"/>
          <p:cNvSpPr/>
          <p:nvPr/>
        </p:nvSpPr>
        <p:spPr>
          <a:xfrm>
            <a:off x="554005" y="4070193"/>
            <a:ext cx="4217281" cy="1532463"/>
          </a:xfrm>
          <a:prstGeom prst="rect">
            <a:avLst/>
          </a:prstGeom>
          <a:solidFill>
            <a:srgbClr val="0000FF"/>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8" name="Rechteck 137"/>
          <p:cNvSpPr/>
          <p:nvPr/>
        </p:nvSpPr>
        <p:spPr>
          <a:xfrm>
            <a:off x="552450" y="2765462"/>
            <a:ext cx="4218836" cy="186904"/>
          </a:xfrm>
          <a:prstGeom prst="rect">
            <a:avLst/>
          </a:prstGeom>
          <a:solidFill>
            <a:srgbClr val="0000FF"/>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7" name="Rechteck 136"/>
          <p:cNvSpPr/>
          <p:nvPr/>
        </p:nvSpPr>
        <p:spPr>
          <a:xfrm>
            <a:off x="552450" y="2086551"/>
            <a:ext cx="4218836" cy="435889"/>
          </a:xfrm>
          <a:prstGeom prst="rect">
            <a:avLst/>
          </a:prstGeom>
          <a:solidFill>
            <a:srgbClr val="0000FF"/>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6" name="Rechteck 135"/>
          <p:cNvSpPr/>
          <p:nvPr/>
        </p:nvSpPr>
        <p:spPr>
          <a:xfrm>
            <a:off x="552450" y="3133772"/>
            <a:ext cx="4218836" cy="931175"/>
          </a:xfrm>
          <a:prstGeom prst="rect">
            <a:avLst/>
          </a:prstGeom>
          <a:solidFill>
            <a:srgbClr val="59D55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552450" y="1562100"/>
            <a:ext cx="4218836" cy="509882"/>
          </a:xfrm>
          <a:prstGeom prst="rect">
            <a:avLst/>
          </a:prstGeom>
          <a:solidFill>
            <a:srgbClr val="59D55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pPr algn="r"/>
              <a:t>9</a:t>
            </a:fld>
            <a:endParaRPr lang="en-GB" sz="2400" dirty="0"/>
          </a:p>
        </p:txBody>
      </p:sp>
      <p:grpSp>
        <p:nvGrpSpPr>
          <p:cNvPr id="4" name="Gruppieren 3"/>
          <p:cNvGrpSpPr/>
          <p:nvPr/>
        </p:nvGrpSpPr>
        <p:grpSpPr>
          <a:xfrm>
            <a:off x="675773" y="1648956"/>
            <a:ext cx="416784" cy="4390461"/>
            <a:chOff x="1042076" y="1900129"/>
            <a:chExt cx="416784" cy="4390461"/>
          </a:xfrm>
        </p:grpSpPr>
        <p:sp>
          <p:nvSpPr>
            <p:cNvPr id="2" name="Rechteck 1"/>
            <p:cNvSpPr/>
            <p:nvPr/>
          </p:nvSpPr>
          <p:spPr>
            <a:xfrm>
              <a:off x="1055739" y="190012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p:cNvSpPr/>
            <p:nvPr/>
          </p:nvSpPr>
          <p:spPr>
            <a:xfrm>
              <a:off x="1055738" y="212906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1055737" y="235231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1055736" y="342104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1053178" y="365202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a:off x="1053177" y="387788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1053177" y="410374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p:nvSpPr>
          <p:spPr>
            <a:xfrm>
              <a:off x="1053177" y="453639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p:nvSpPr>
          <p:spPr>
            <a:xfrm>
              <a:off x="1053177" y="521909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p:cNvSpPr/>
            <p:nvPr/>
          </p:nvSpPr>
          <p:spPr>
            <a:xfrm>
              <a:off x="1053176" y="543928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1053176" y="256460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p:cNvSpPr/>
            <p:nvPr/>
          </p:nvSpPr>
          <p:spPr>
            <a:xfrm>
              <a:off x="1053175" y="279990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7"/>
            <p:cNvSpPr/>
            <p:nvPr/>
          </p:nvSpPr>
          <p:spPr>
            <a:xfrm>
              <a:off x="1053174" y="301142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p:cNvSpPr/>
            <p:nvPr/>
          </p:nvSpPr>
          <p:spPr>
            <a:xfrm>
              <a:off x="1053174" y="321337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p:nvSpPr>
          <p:spPr>
            <a:xfrm>
              <a:off x="1053174" y="431132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1042080" y="475658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p:nvSpPr>
          <p:spPr>
            <a:xfrm>
              <a:off x="1042079" y="4980037"/>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p:cNvSpPr/>
            <p:nvPr/>
          </p:nvSpPr>
          <p:spPr>
            <a:xfrm>
              <a:off x="1042078" y="565782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23"/>
            <p:cNvSpPr/>
            <p:nvPr/>
          </p:nvSpPr>
          <p:spPr>
            <a:xfrm>
              <a:off x="1042077" y="588547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p:cNvSpPr/>
            <p:nvPr/>
          </p:nvSpPr>
          <p:spPr>
            <a:xfrm>
              <a:off x="1042076" y="610442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p:cNvSpPr/>
            <p:nvPr/>
          </p:nvSpPr>
          <p:spPr>
            <a:xfrm>
              <a:off x="1274505" y="190194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p:cNvSpPr/>
            <p:nvPr/>
          </p:nvSpPr>
          <p:spPr>
            <a:xfrm>
              <a:off x="1274504" y="213087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1274503" y="235413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p:cNvSpPr/>
            <p:nvPr/>
          </p:nvSpPr>
          <p:spPr>
            <a:xfrm>
              <a:off x="1274502" y="342285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Rechteck 29"/>
            <p:cNvSpPr/>
            <p:nvPr/>
          </p:nvSpPr>
          <p:spPr>
            <a:xfrm>
              <a:off x="1271944" y="365384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eck 30"/>
            <p:cNvSpPr/>
            <p:nvPr/>
          </p:nvSpPr>
          <p:spPr>
            <a:xfrm>
              <a:off x="1271943" y="387969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p:cNvSpPr/>
            <p:nvPr/>
          </p:nvSpPr>
          <p:spPr>
            <a:xfrm>
              <a:off x="1271943" y="410555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Rechteck 32"/>
            <p:cNvSpPr/>
            <p:nvPr/>
          </p:nvSpPr>
          <p:spPr>
            <a:xfrm>
              <a:off x="1271943" y="45382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Rechteck 33"/>
            <p:cNvSpPr/>
            <p:nvPr/>
          </p:nvSpPr>
          <p:spPr>
            <a:xfrm>
              <a:off x="1271943" y="522090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Rechteck 34"/>
            <p:cNvSpPr/>
            <p:nvPr/>
          </p:nvSpPr>
          <p:spPr>
            <a:xfrm>
              <a:off x="1271942" y="5441093"/>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Rechteck 35"/>
            <p:cNvSpPr/>
            <p:nvPr/>
          </p:nvSpPr>
          <p:spPr>
            <a:xfrm>
              <a:off x="1271942" y="256642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p:cNvSpPr/>
            <p:nvPr/>
          </p:nvSpPr>
          <p:spPr>
            <a:xfrm>
              <a:off x="1271941" y="280171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37"/>
            <p:cNvSpPr/>
            <p:nvPr/>
          </p:nvSpPr>
          <p:spPr>
            <a:xfrm>
              <a:off x="1271940" y="301323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Rechteck 38"/>
            <p:cNvSpPr/>
            <p:nvPr/>
          </p:nvSpPr>
          <p:spPr>
            <a:xfrm>
              <a:off x="1271940" y="321518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Rechteck 39"/>
            <p:cNvSpPr/>
            <p:nvPr/>
          </p:nvSpPr>
          <p:spPr>
            <a:xfrm>
              <a:off x="1271940" y="431313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p:cNvSpPr/>
            <p:nvPr/>
          </p:nvSpPr>
          <p:spPr>
            <a:xfrm>
              <a:off x="1260846" y="475839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p:cNvSpPr/>
            <p:nvPr/>
          </p:nvSpPr>
          <p:spPr>
            <a:xfrm>
              <a:off x="1260845" y="498184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p:cNvSpPr/>
            <p:nvPr/>
          </p:nvSpPr>
          <p:spPr>
            <a:xfrm>
              <a:off x="1260844" y="56596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p:cNvSpPr/>
            <p:nvPr/>
          </p:nvSpPr>
          <p:spPr>
            <a:xfrm>
              <a:off x="1260843" y="588728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Rechteck 44"/>
            <p:cNvSpPr/>
            <p:nvPr/>
          </p:nvSpPr>
          <p:spPr>
            <a:xfrm>
              <a:off x="1260842" y="6106235"/>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47" name="Rechteck 46"/>
          <p:cNvSpPr/>
          <p:nvPr/>
        </p:nvSpPr>
        <p:spPr>
          <a:xfrm>
            <a:off x="2049323" y="164714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Rechteck 47"/>
          <p:cNvSpPr/>
          <p:nvPr/>
        </p:nvSpPr>
        <p:spPr>
          <a:xfrm>
            <a:off x="2049322" y="187608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Rechteck 48"/>
          <p:cNvSpPr/>
          <p:nvPr/>
        </p:nvSpPr>
        <p:spPr>
          <a:xfrm>
            <a:off x="2049321" y="209933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Rechteck 49"/>
          <p:cNvSpPr/>
          <p:nvPr/>
        </p:nvSpPr>
        <p:spPr>
          <a:xfrm>
            <a:off x="2049320" y="316806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Rechteck 50"/>
          <p:cNvSpPr/>
          <p:nvPr/>
        </p:nvSpPr>
        <p:spPr>
          <a:xfrm>
            <a:off x="2046762" y="3399043"/>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Rechteck 51"/>
          <p:cNvSpPr/>
          <p:nvPr/>
        </p:nvSpPr>
        <p:spPr>
          <a:xfrm>
            <a:off x="2046761" y="362490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hteck 52"/>
          <p:cNvSpPr/>
          <p:nvPr/>
        </p:nvSpPr>
        <p:spPr>
          <a:xfrm>
            <a:off x="2046761" y="385075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hteck 53"/>
          <p:cNvSpPr/>
          <p:nvPr/>
        </p:nvSpPr>
        <p:spPr>
          <a:xfrm>
            <a:off x="2046761" y="4283414"/>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Rechteck 54"/>
          <p:cNvSpPr/>
          <p:nvPr/>
        </p:nvSpPr>
        <p:spPr>
          <a:xfrm>
            <a:off x="2046761" y="496611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p:cNvSpPr/>
          <p:nvPr/>
        </p:nvSpPr>
        <p:spPr>
          <a:xfrm>
            <a:off x="2046760" y="518629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Rechteck 56"/>
          <p:cNvSpPr/>
          <p:nvPr/>
        </p:nvSpPr>
        <p:spPr>
          <a:xfrm>
            <a:off x="2046760" y="231162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Rechteck 57"/>
          <p:cNvSpPr/>
          <p:nvPr/>
        </p:nvSpPr>
        <p:spPr>
          <a:xfrm>
            <a:off x="2046759" y="254691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Rechteck 58"/>
          <p:cNvSpPr/>
          <p:nvPr/>
        </p:nvSpPr>
        <p:spPr>
          <a:xfrm>
            <a:off x="2046758" y="275843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Rechteck 59"/>
          <p:cNvSpPr/>
          <p:nvPr/>
        </p:nvSpPr>
        <p:spPr>
          <a:xfrm>
            <a:off x="2046758" y="29603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Rechteck 60"/>
          <p:cNvSpPr/>
          <p:nvPr/>
        </p:nvSpPr>
        <p:spPr>
          <a:xfrm>
            <a:off x="2046758" y="405833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Rechteck 61"/>
          <p:cNvSpPr/>
          <p:nvPr/>
        </p:nvSpPr>
        <p:spPr>
          <a:xfrm>
            <a:off x="2035664" y="450359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Rechteck 62"/>
          <p:cNvSpPr/>
          <p:nvPr/>
        </p:nvSpPr>
        <p:spPr>
          <a:xfrm>
            <a:off x="2035663" y="472705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Rechteck 63"/>
          <p:cNvSpPr/>
          <p:nvPr/>
        </p:nvSpPr>
        <p:spPr>
          <a:xfrm>
            <a:off x="2035662" y="540483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Rechteck 64"/>
          <p:cNvSpPr/>
          <p:nvPr/>
        </p:nvSpPr>
        <p:spPr>
          <a:xfrm>
            <a:off x="2035661" y="56324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Rechteck 65"/>
          <p:cNvSpPr/>
          <p:nvPr/>
        </p:nvSpPr>
        <p:spPr>
          <a:xfrm>
            <a:off x="2035660" y="585143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7" name="Rechteck 66"/>
          <p:cNvSpPr/>
          <p:nvPr/>
        </p:nvSpPr>
        <p:spPr>
          <a:xfrm>
            <a:off x="2268089" y="164895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p:nvSpPr>
        <p:spPr>
          <a:xfrm>
            <a:off x="2268088" y="187789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Rechteck 68"/>
          <p:cNvSpPr/>
          <p:nvPr/>
        </p:nvSpPr>
        <p:spPr>
          <a:xfrm>
            <a:off x="2268087" y="210114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Rechteck 69"/>
          <p:cNvSpPr/>
          <p:nvPr/>
        </p:nvSpPr>
        <p:spPr>
          <a:xfrm>
            <a:off x="2268086" y="316987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Rechteck 70"/>
          <p:cNvSpPr/>
          <p:nvPr/>
        </p:nvSpPr>
        <p:spPr>
          <a:xfrm>
            <a:off x="2265528" y="340085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2" name="Rechteck 71"/>
          <p:cNvSpPr/>
          <p:nvPr/>
        </p:nvSpPr>
        <p:spPr>
          <a:xfrm>
            <a:off x="2265527" y="362671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Rechteck 72"/>
          <p:cNvSpPr/>
          <p:nvPr/>
        </p:nvSpPr>
        <p:spPr>
          <a:xfrm>
            <a:off x="2265527" y="385256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4" name="Rechteck 73"/>
          <p:cNvSpPr/>
          <p:nvPr/>
        </p:nvSpPr>
        <p:spPr>
          <a:xfrm>
            <a:off x="2265527" y="428522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5" name="Rechteck 74"/>
          <p:cNvSpPr/>
          <p:nvPr/>
        </p:nvSpPr>
        <p:spPr>
          <a:xfrm>
            <a:off x="2265527" y="496792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Rechteck 75"/>
          <p:cNvSpPr/>
          <p:nvPr/>
        </p:nvSpPr>
        <p:spPr>
          <a:xfrm>
            <a:off x="2265526" y="518810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7" name="Rechteck 76"/>
          <p:cNvSpPr/>
          <p:nvPr/>
        </p:nvSpPr>
        <p:spPr>
          <a:xfrm>
            <a:off x="2265526" y="231343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Rechteck 77"/>
          <p:cNvSpPr/>
          <p:nvPr/>
        </p:nvSpPr>
        <p:spPr>
          <a:xfrm>
            <a:off x="2265525" y="254873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9" name="Rechteck 78"/>
          <p:cNvSpPr/>
          <p:nvPr/>
        </p:nvSpPr>
        <p:spPr>
          <a:xfrm>
            <a:off x="2265524" y="27602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0" name="Rechteck 79"/>
          <p:cNvSpPr/>
          <p:nvPr/>
        </p:nvSpPr>
        <p:spPr>
          <a:xfrm>
            <a:off x="2265524" y="29622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1" name="Rechteck 80"/>
          <p:cNvSpPr/>
          <p:nvPr/>
        </p:nvSpPr>
        <p:spPr>
          <a:xfrm>
            <a:off x="2265524" y="40601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2" name="Rechteck 81"/>
          <p:cNvSpPr/>
          <p:nvPr/>
        </p:nvSpPr>
        <p:spPr>
          <a:xfrm>
            <a:off x="2254430" y="45054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3" name="Rechteck 82"/>
          <p:cNvSpPr/>
          <p:nvPr/>
        </p:nvSpPr>
        <p:spPr>
          <a:xfrm>
            <a:off x="2254429" y="472886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4" name="Rechteck 83"/>
          <p:cNvSpPr/>
          <p:nvPr/>
        </p:nvSpPr>
        <p:spPr>
          <a:xfrm>
            <a:off x="2254428" y="540665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5" name="Rechteck 84"/>
          <p:cNvSpPr/>
          <p:nvPr/>
        </p:nvSpPr>
        <p:spPr>
          <a:xfrm>
            <a:off x="2254427" y="56343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6" name="Rechteck 85"/>
          <p:cNvSpPr/>
          <p:nvPr/>
        </p:nvSpPr>
        <p:spPr>
          <a:xfrm>
            <a:off x="2254426" y="5853250"/>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8" name="Rechteck 87"/>
          <p:cNvSpPr/>
          <p:nvPr/>
        </p:nvSpPr>
        <p:spPr>
          <a:xfrm>
            <a:off x="3419584" y="164714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9" name="Rechteck 88"/>
          <p:cNvSpPr/>
          <p:nvPr/>
        </p:nvSpPr>
        <p:spPr>
          <a:xfrm>
            <a:off x="3419583" y="187608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0" name="Rechteck 89"/>
          <p:cNvSpPr/>
          <p:nvPr/>
        </p:nvSpPr>
        <p:spPr>
          <a:xfrm>
            <a:off x="3419582" y="209933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1" name="Rechteck 90"/>
          <p:cNvSpPr/>
          <p:nvPr/>
        </p:nvSpPr>
        <p:spPr>
          <a:xfrm>
            <a:off x="3419581" y="316806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2" name="Rechteck 91"/>
          <p:cNvSpPr/>
          <p:nvPr/>
        </p:nvSpPr>
        <p:spPr>
          <a:xfrm>
            <a:off x="3417023" y="3399043"/>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3" name="Rechteck 92"/>
          <p:cNvSpPr/>
          <p:nvPr/>
        </p:nvSpPr>
        <p:spPr>
          <a:xfrm>
            <a:off x="3417022" y="3624900"/>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4" name="Rechteck 93"/>
          <p:cNvSpPr/>
          <p:nvPr/>
        </p:nvSpPr>
        <p:spPr>
          <a:xfrm>
            <a:off x="3417022" y="3850757"/>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5" name="Rechteck 94"/>
          <p:cNvSpPr/>
          <p:nvPr/>
        </p:nvSpPr>
        <p:spPr>
          <a:xfrm>
            <a:off x="3417022" y="428341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6" name="Rechteck 95"/>
          <p:cNvSpPr/>
          <p:nvPr/>
        </p:nvSpPr>
        <p:spPr>
          <a:xfrm>
            <a:off x="3417022" y="49661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Rechteck 96"/>
          <p:cNvSpPr/>
          <p:nvPr/>
        </p:nvSpPr>
        <p:spPr>
          <a:xfrm>
            <a:off x="3417021" y="518629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Rechteck 97"/>
          <p:cNvSpPr/>
          <p:nvPr/>
        </p:nvSpPr>
        <p:spPr>
          <a:xfrm>
            <a:off x="3417021" y="231162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Rechteck 98"/>
          <p:cNvSpPr/>
          <p:nvPr/>
        </p:nvSpPr>
        <p:spPr>
          <a:xfrm>
            <a:off x="3417020" y="254691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Rechteck 99"/>
          <p:cNvSpPr/>
          <p:nvPr/>
        </p:nvSpPr>
        <p:spPr>
          <a:xfrm>
            <a:off x="3417019" y="27584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Rechteck 100"/>
          <p:cNvSpPr/>
          <p:nvPr/>
        </p:nvSpPr>
        <p:spPr>
          <a:xfrm>
            <a:off x="3417019" y="29603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Rechteck 101"/>
          <p:cNvSpPr/>
          <p:nvPr/>
        </p:nvSpPr>
        <p:spPr>
          <a:xfrm>
            <a:off x="3417019" y="40583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Rechteck 102"/>
          <p:cNvSpPr/>
          <p:nvPr/>
        </p:nvSpPr>
        <p:spPr>
          <a:xfrm>
            <a:off x="3405925" y="450359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Rechteck 103"/>
          <p:cNvSpPr/>
          <p:nvPr/>
        </p:nvSpPr>
        <p:spPr>
          <a:xfrm>
            <a:off x="3405924" y="4727052"/>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Rechteck 104"/>
          <p:cNvSpPr/>
          <p:nvPr/>
        </p:nvSpPr>
        <p:spPr>
          <a:xfrm>
            <a:off x="3405923" y="5404839"/>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Rechteck 105"/>
          <p:cNvSpPr/>
          <p:nvPr/>
        </p:nvSpPr>
        <p:spPr>
          <a:xfrm>
            <a:off x="3405922" y="563249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Rechteck 106"/>
          <p:cNvSpPr/>
          <p:nvPr/>
        </p:nvSpPr>
        <p:spPr>
          <a:xfrm>
            <a:off x="3405921" y="585143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Rechteck 107"/>
          <p:cNvSpPr/>
          <p:nvPr/>
        </p:nvSpPr>
        <p:spPr>
          <a:xfrm>
            <a:off x="3638350" y="1648956"/>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Rechteck 108"/>
          <p:cNvSpPr/>
          <p:nvPr/>
        </p:nvSpPr>
        <p:spPr>
          <a:xfrm>
            <a:off x="3638349" y="187789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Rechteck 109"/>
          <p:cNvSpPr/>
          <p:nvPr/>
        </p:nvSpPr>
        <p:spPr>
          <a:xfrm>
            <a:off x="3638348" y="210114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Rechteck 110"/>
          <p:cNvSpPr/>
          <p:nvPr/>
        </p:nvSpPr>
        <p:spPr>
          <a:xfrm>
            <a:off x="3638347" y="316987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Rechteck 111"/>
          <p:cNvSpPr/>
          <p:nvPr/>
        </p:nvSpPr>
        <p:spPr>
          <a:xfrm>
            <a:off x="3635789" y="3400855"/>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Rechteck 112"/>
          <p:cNvSpPr/>
          <p:nvPr/>
        </p:nvSpPr>
        <p:spPr>
          <a:xfrm>
            <a:off x="3635788" y="3626712"/>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Rechteck 113"/>
          <p:cNvSpPr/>
          <p:nvPr/>
        </p:nvSpPr>
        <p:spPr>
          <a:xfrm>
            <a:off x="3635788" y="3852569"/>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Rechteck 114"/>
          <p:cNvSpPr/>
          <p:nvPr/>
        </p:nvSpPr>
        <p:spPr>
          <a:xfrm>
            <a:off x="3635788" y="428522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Rechteck 115"/>
          <p:cNvSpPr/>
          <p:nvPr/>
        </p:nvSpPr>
        <p:spPr>
          <a:xfrm>
            <a:off x="3635788" y="496792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Rechteck 116"/>
          <p:cNvSpPr/>
          <p:nvPr/>
        </p:nvSpPr>
        <p:spPr>
          <a:xfrm>
            <a:off x="3635787" y="5188108"/>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Rechteck 117"/>
          <p:cNvSpPr/>
          <p:nvPr/>
        </p:nvSpPr>
        <p:spPr>
          <a:xfrm>
            <a:off x="3635787" y="2313436"/>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Rechteck 118"/>
          <p:cNvSpPr/>
          <p:nvPr/>
        </p:nvSpPr>
        <p:spPr>
          <a:xfrm>
            <a:off x="3635786" y="2548731"/>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Rechteck 119"/>
          <p:cNvSpPr/>
          <p:nvPr/>
        </p:nvSpPr>
        <p:spPr>
          <a:xfrm>
            <a:off x="3635785" y="27602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Rechteck 120"/>
          <p:cNvSpPr/>
          <p:nvPr/>
        </p:nvSpPr>
        <p:spPr>
          <a:xfrm>
            <a:off x="3635785" y="29622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2" name="Rechteck 121"/>
          <p:cNvSpPr/>
          <p:nvPr/>
        </p:nvSpPr>
        <p:spPr>
          <a:xfrm>
            <a:off x="3635785" y="4060148"/>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3" name="Rechteck 122"/>
          <p:cNvSpPr/>
          <p:nvPr/>
        </p:nvSpPr>
        <p:spPr>
          <a:xfrm>
            <a:off x="3624691" y="450541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4" name="Rechteck 123"/>
          <p:cNvSpPr/>
          <p:nvPr/>
        </p:nvSpPr>
        <p:spPr>
          <a:xfrm>
            <a:off x="3624690" y="4728864"/>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5" name="Rechteck 124"/>
          <p:cNvSpPr/>
          <p:nvPr/>
        </p:nvSpPr>
        <p:spPr>
          <a:xfrm>
            <a:off x="3624689" y="5406651"/>
            <a:ext cx="184355" cy="184355"/>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6" name="Rechteck 125"/>
          <p:cNvSpPr/>
          <p:nvPr/>
        </p:nvSpPr>
        <p:spPr>
          <a:xfrm>
            <a:off x="3624688" y="5634303"/>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7" name="Rechteck 126"/>
          <p:cNvSpPr/>
          <p:nvPr/>
        </p:nvSpPr>
        <p:spPr>
          <a:xfrm>
            <a:off x="3624687" y="5853250"/>
            <a:ext cx="184355" cy="18435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8" name="Textfeld 127"/>
          <p:cNvSpPr txBox="1"/>
          <p:nvPr/>
        </p:nvSpPr>
        <p:spPr>
          <a:xfrm>
            <a:off x="686871" y="1067606"/>
            <a:ext cx="10691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Parent 1</a:t>
            </a:r>
          </a:p>
        </p:txBody>
      </p:sp>
      <p:sp>
        <p:nvSpPr>
          <p:cNvPr id="129" name="Textfeld 128"/>
          <p:cNvSpPr txBox="1"/>
          <p:nvPr/>
        </p:nvSpPr>
        <p:spPr>
          <a:xfrm>
            <a:off x="2035660" y="1066348"/>
            <a:ext cx="10691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Parent 2</a:t>
            </a:r>
          </a:p>
        </p:txBody>
      </p:sp>
      <p:sp>
        <p:nvSpPr>
          <p:cNvPr id="130" name="Textfeld 129"/>
          <p:cNvSpPr txBox="1"/>
          <p:nvPr/>
        </p:nvSpPr>
        <p:spPr>
          <a:xfrm>
            <a:off x="3405921" y="1067214"/>
            <a:ext cx="13653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F1-hybrid</a:t>
            </a:r>
          </a:p>
        </p:txBody>
      </p:sp>
      <p:sp>
        <p:nvSpPr>
          <p:cNvPr id="131" name="Textfeld 130"/>
          <p:cNvSpPr txBox="1"/>
          <p:nvPr/>
        </p:nvSpPr>
        <p:spPr>
          <a:xfrm>
            <a:off x="675774" y="6129640"/>
            <a:ext cx="11952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10 [</a:t>
            </a:r>
            <a:r>
              <a:rPr lang="de-DE" dirty="0" err="1">
                <a:latin typeface="Arial" panose="020B0604020202020204" pitchFamily="34" charset="0"/>
                <a:cs typeface="Arial" panose="020B0604020202020204" pitchFamily="34" charset="0"/>
              </a:rPr>
              <a:t>units</a:t>
            </a:r>
            <a:r>
              <a:rPr lang="de-DE" dirty="0">
                <a:latin typeface="Arial" panose="020B0604020202020204" pitchFamily="34" charset="0"/>
                <a:cs typeface="Arial" panose="020B0604020202020204" pitchFamily="34" charset="0"/>
              </a:rPr>
              <a:t>]</a:t>
            </a:r>
          </a:p>
        </p:txBody>
      </p:sp>
      <p:sp>
        <p:nvSpPr>
          <p:cNvPr id="132" name="Textfeld 131"/>
          <p:cNvSpPr txBox="1"/>
          <p:nvPr/>
        </p:nvSpPr>
        <p:spPr>
          <a:xfrm>
            <a:off x="2046758" y="6127828"/>
            <a:ext cx="11952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12 [</a:t>
            </a:r>
            <a:r>
              <a:rPr lang="de-DE" dirty="0" err="1">
                <a:latin typeface="Arial" panose="020B0604020202020204" pitchFamily="34" charset="0"/>
                <a:cs typeface="Arial" panose="020B0604020202020204" pitchFamily="34" charset="0"/>
              </a:rPr>
              <a:t>units</a:t>
            </a:r>
            <a:r>
              <a:rPr lang="de-DE" dirty="0">
                <a:latin typeface="Arial" panose="020B0604020202020204" pitchFamily="34" charset="0"/>
                <a:cs typeface="Arial" panose="020B0604020202020204" pitchFamily="34" charset="0"/>
              </a:rPr>
              <a:t>]</a:t>
            </a:r>
          </a:p>
        </p:txBody>
      </p:sp>
      <p:sp>
        <p:nvSpPr>
          <p:cNvPr id="133" name="Textfeld 132"/>
          <p:cNvSpPr txBox="1"/>
          <p:nvPr/>
        </p:nvSpPr>
        <p:spPr>
          <a:xfrm>
            <a:off x="3405921" y="6127828"/>
            <a:ext cx="11952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16 [</a:t>
            </a:r>
            <a:r>
              <a:rPr lang="de-DE" dirty="0" err="1">
                <a:latin typeface="Arial" panose="020B0604020202020204" pitchFamily="34" charset="0"/>
                <a:cs typeface="Arial" panose="020B0604020202020204" pitchFamily="34" charset="0"/>
              </a:rPr>
              <a:t>units</a:t>
            </a:r>
            <a:r>
              <a:rPr lang="de-DE" dirty="0">
                <a:latin typeface="Arial" panose="020B0604020202020204" pitchFamily="34" charset="0"/>
                <a:cs typeface="Arial" panose="020B0604020202020204" pitchFamily="34" charset="0"/>
              </a:rPr>
              <a:t>]</a:t>
            </a:r>
          </a:p>
        </p:txBody>
      </p:sp>
      <p:sp>
        <p:nvSpPr>
          <p:cNvPr id="134" name="Textfeld 133"/>
          <p:cNvSpPr txBox="1"/>
          <p:nvPr/>
        </p:nvSpPr>
        <p:spPr>
          <a:xfrm>
            <a:off x="78615" y="10388"/>
            <a:ext cx="120448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err="1">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The same conclusions accrue if dominance is only partial and if loci differ in their contribution to the trait. Yet,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good</a:t>
            </a:r>
            <a:r>
              <a:rPr lang="en-GB" sz="2400" dirty="0">
                <a:latin typeface="Arial" panose="020B0604020202020204" pitchFamily="34" charset="0"/>
                <a:cs typeface="Arial" panose="020B0604020202020204" pitchFamily="34" charset="0"/>
              </a:rPr>
              <a:t>’ must be least partially dominant here.</a:t>
            </a:r>
          </a:p>
        </p:txBody>
      </p:sp>
      <p:sp>
        <p:nvSpPr>
          <p:cNvPr id="7" name="Textfeld 6"/>
          <p:cNvSpPr txBox="1"/>
          <p:nvPr/>
        </p:nvSpPr>
        <p:spPr>
          <a:xfrm>
            <a:off x="5105400" y="896680"/>
            <a:ext cx="7018056" cy="584775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6BA42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Green area</a:t>
            </a:r>
            <a:r>
              <a:rPr lang="en-GB" dirty="0">
                <a:latin typeface="Arial" panose="020B0604020202020204" pitchFamily="34" charset="0"/>
                <a:cs typeface="Arial" panose="020B0604020202020204" pitchFamily="34" charset="0"/>
              </a:rPr>
              <a:t>: Six loci are favourably homozygous in both parents: Breeding can not improve anything here. </a:t>
            </a:r>
            <a:r>
              <a:rPr lang="en-GB" dirty="0">
                <a:solidFill>
                  <a:srgbClr val="0000FF"/>
                </a:solidFill>
                <a:latin typeface="Arial" panose="020B0604020202020204" pitchFamily="34" charset="0"/>
                <a:cs typeface="Arial" panose="020B0604020202020204" pitchFamily="34" charset="0"/>
              </a:rPr>
              <a:t>Blue</a:t>
            </a:r>
            <a:r>
              <a:rPr lang="en-GB" dirty="0">
                <a:latin typeface="Arial" panose="020B0604020202020204" pitchFamily="34" charset="0"/>
                <a:cs typeface="Arial" panose="020B0604020202020204" pitchFamily="34" charset="0"/>
              </a:rPr>
              <a:t>: 10 loci which are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complementary</a:t>
            </a:r>
            <a:r>
              <a:rPr lang="en-GB" dirty="0">
                <a:latin typeface="Arial" panose="020B0604020202020204" pitchFamily="34" charset="0"/>
                <a:cs typeface="Arial" panose="020B0604020202020204" pitchFamily="34" charset="0"/>
              </a:rPr>
              <a:t> between the parents, making the hybrid hetero-</a:t>
            </a:r>
            <a:r>
              <a:rPr lang="en-GB" dirty="0" err="1">
                <a:latin typeface="Arial" panose="020B0604020202020204" pitchFamily="34" charset="0"/>
                <a:cs typeface="Arial" panose="020B0604020202020204" pitchFamily="34" charset="0"/>
              </a:rPr>
              <a:t>zyous</a:t>
            </a:r>
            <a:r>
              <a:rPr lang="en-GB" dirty="0">
                <a:latin typeface="Arial" panose="020B0604020202020204" pitchFamily="34" charset="0"/>
                <a:cs typeface="Arial" panose="020B0604020202020204" pitchFamily="34" charset="0"/>
              </a:rPr>
              <a:t>. Hence, the hybrid shows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good</a:t>
            </a:r>
            <a:r>
              <a:rPr lang="en-GB" dirty="0">
                <a:latin typeface="Arial" panose="020B0604020202020204" pitchFamily="34" charset="0"/>
                <a:cs typeface="Arial" panose="020B0604020202020204" pitchFamily="34" charset="0"/>
              </a:rPr>
              <a:t>‘ genetics at </a:t>
            </a:r>
            <a:r>
              <a:rPr lang="en-GB" dirty="0">
                <a:solidFill>
                  <a:srgbClr val="6BA42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six</a:t>
            </a:r>
            <a:r>
              <a:rPr lang="en-GB" dirty="0">
                <a:latin typeface="Arial" panose="020B0604020202020204" pitchFamily="34" charset="0"/>
                <a:cs typeface="Arial" panose="020B0604020202020204" pitchFamily="34" charset="0"/>
              </a:rPr>
              <a:t> plus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a:t>
            </a:r>
            <a:r>
              <a:rPr lang="en-GB" dirty="0">
                <a:latin typeface="Arial" panose="020B0604020202020204" pitchFamily="34" charset="0"/>
                <a:cs typeface="Arial" panose="020B0604020202020204" pitchFamily="34" charset="0"/>
              </a:rPr>
              <a:t>, which makes 16 good loci (which gives 16 [units] as performance).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There are four further loci with none of the two parents having the good allele. </a:t>
            </a:r>
            <a:r>
              <a:rPr lang="en-GB" dirty="0">
                <a:solidFill>
                  <a:schemeClr val="tx1">
                    <a:lumMod val="50000"/>
                    <a:lumOff val="50000"/>
                  </a:schemeClr>
                </a:solidFill>
                <a:latin typeface="Arial" panose="020B0604020202020204" pitchFamily="34" charset="0"/>
                <a:cs typeface="Arial" panose="020B0604020202020204" pitchFamily="34" charset="0"/>
              </a:rPr>
              <a:t>Find some other parent 2, more complementary to parent 1. Since parent 1 is ‚bad‘ at ten loci, such maximum-com-</a:t>
            </a:r>
            <a:r>
              <a:rPr lang="en-GB" dirty="0" err="1">
                <a:solidFill>
                  <a:schemeClr val="tx1">
                    <a:lumMod val="50000"/>
                    <a:lumOff val="50000"/>
                  </a:schemeClr>
                </a:solidFill>
                <a:latin typeface="Arial" panose="020B0604020202020204" pitchFamily="34" charset="0"/>
                <a:cs typeface="Arial" panose="020B0604020202020204" pitchFamily="34" charset="0"/>
              </a:rPr>
              <a:t>plementary</a:t>
            </a:r>
            <a:r>
              <a:rPr lang="en-GB" dirty="0">
                <a:solidFill>
                  <a:schemeClr val="tx1">
                    <a:lumMod val="50000"/>
                    <a:lumOff val="50000"/>
                  </a:schemeClr>
                </a:solidFill>
                <a:latin typeface="Arial" panose="020B0604020202020204" pitchFamily="34" charset="0"/>
                <a:cs typeface="Arial" panose="020B0604020202020204" pitchFamily="34" charset="0"/>
              </a:rPr>
              <a:t> parent 2 needs to be ‚good‘ only there, it would in such case perform [10] (not better than parent 1). F1 would perform 20, with 14 heterozygous loci; no locus homozygous ‘white’ in F1. </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 is easier to find a good F1-hybrid if both parents are very good, have few homozygous-’white’ loci (need only complement each other at few loci). It is a conflict to search for parents which are both ‚elite‘ and nevertheless </a:t>
            </a:r>
            <a:r>
              <a:rPr lang="en-GB" dirty="0">
                <a:solidFill>
                  <a:srgbClr val="0000FF"/>
                </a:solidFill>
                <a:latin typeface="Arial" panose="020B0604020202020204" pitchFamily="34" charset="0"/>
                <a:cs typeface="Arial" panose="020B0604020202020204" pitchFamily="34" charset="0"/>
              </a:rPr>
              <a:t>complement</a:t>
            </a:r>
            <a:r>
              <a:rPr lang="en-GB" dirty="0">
                <a:latin typeface="Arial" panose="020B0604020202020204" pitchFamily="34" charset="0"/>
                <a:cs typeface="Arial" panose="020B0604020202020204" pitchFamily="34" charset="0"/>
              </a:rPr>
              <a:t> each other, hence, are </a:t>
            </a:r>
            <a:r>
              <a:rPr lang="en-GB" dirty="0">
                <a:solidFill>
                  <a:srgbClr val="0000FF"/>
                </a:solidFill>
                <a:latin typeface="Arial" panose="020B0604020202020204" pitchFamily="34" charset="0"/>
                <a:cs typeface="Arial" panose="020B0604020202020204" pitchFamily="34" charset="0"/>
              </a:rPr>
              <a:t>different</a:t>
            </a:r>
            <a:r>
              <a:rPr lang="en-GB" dirty="0">
                <a:latin typeface="Arial" panose="020B0604020202020204" pitchFamily="34" charset="0"/>
                <a:cs typeface="Arial" panose="020B0604020202020204" pitchFamily="34" charset="0"/>
              </a:rPr>
              <a:t> from each other. If both are elite, they can probably not be very different from each other.</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Note that the hybrid has </a:t>
            </a:r>
            <a:r>
              <a:rPr lang="en-GB" dirty="0">
                <a:solidFill>
                  <a:srgbClr val="C00000"/>
                </a:solidFill>
                <a:latin typeface="Arial" panose="020B0604020202020204" pitchFamily="34" charset="0"/>
                <a:cs typeface="Arial" panose="020B0604020202020204" pitchFamily="34" charset="0"/>
              </a:rPr>
              <a:t>not</a:t>
            </a:r>
            <a:r>
              <a:rPr lang="en-GB" dirty="0">
                <a:solidFill>
                  <a:schemeClr val="tx1">
                    <a:lumMod val="50000"/>
                    <a:lumOff val="50000"/>
                  </a:schemeClr>
                </a:solidFill>
                <a:latin typeface="Arial" panose="020B0604020202020204" pitchFamily="34" charset="0"/>
                <a:cs typeface="Arial" panose="020B0604020202020204" pitchFamily="34" charset="0"/>
              </a:rPr>
              <a:t> more ‚</a:t>
            </a:r>
            <a:r>
              <a:rPr lang="en-GB" dirty="0">
                <a:latin typeface="Arial" panose="020B0604020202020204" pitchFamily="34" charset="0"/>
                <a:cs typeface="Arial" panose="020B0604020202020204" pitchFamily="34" charset="0"/>
              </a:rPr>
              <a:t>black</a:t>
            </a:r>
            <a:r>
              <a:rPr lang="en-GB" dirty="0">
                <a:solidFill>
                  <a:schemeClr val="tx1">
                    <a:lumMod val="50000"/>
                    <a:lumOff val="50000"/>
                  </a:schemeClr>
                </a:solidFill>
                <a:latin typeface="Arial" panose="020B0604020202020204" pitchFamily="34" charset="0"/>
                <a:cs typeface="Arial" panose="020B0604020202020204" pitchFamily="34" charset="0"/>
              </a:rPr>
              <a:t>‘ alleles (22) than the sum of ‚</a:t>
            </a:r>
            <a:r>
              <a:rPr lang="en-GB" dirty="0">
                <a:latin typeface="Arial" panose="020B0604020202020204" pitchFamily="34" charset="0"/>
                <a:cs typeface="Arial" panose="020B0604020202020204" pitchFamily="34" charset="0"/>
              </a:rPr>
              <a:t>black</a:t>
            </a:r>
            <a:r>
              <a:rPr lang="en-GB" dirty="0">
                <a:solidFill>
                  <a:schemeClr val="tx1">
                    <a:lumMod val="50000"/>
                    <a:lumOff val="50000"/>
                  </a:schemeClr>
                </a:solidFill>
                <a:latin typeface="Arial" panose="020B0604020202020204" pitchFamily="34" charset="0"/>
                <a:cs typeface="Arial" panose="020B0604020202020204" pitchFamily="34" charset="0"/>
              </a:rPr>
              <a:t>‘ alleles in female (10) and male (12) gamete that made it.</a:t>
            </a:r>
          </a:p>
        </p:txBody>
      </p:sp>
      <p:sp>
        <p:nvSpPr>
          <p:cNvPr id="141" name="Textfeld 5">
            <a:extLst>
              <a:ext uri="{FF2B5EF4-FFF2-40B4-BE49-F238E27FC236}">
                <a16:creationId xmlns:a16="http://schemas.microsoft.com/office/drawing/2014/main" id="{135B2512-9200-44A1-A522-9A14F7F37B09}"/>
              </a:ext>
            </a:extLst>
          </p:cNvPr>
          <p:cNvSpPr txBox="1"/>
          <p:nvPr/>
        </p:nvSpPr>
        <p:spPr>
          <a:xfrm>
            <a:off x="13434" y="6378691"/>
            <a:ext cx="49840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29630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4139</Words>
  <Application>Microsoft Office PowerPoint</Application>
  <PresentationFormat>Widescreen</PresentationFormat>
  <Paragraphs>264</Paragraphs>
  <Slides>26</Slides>
  <Notes>0</Notes>
  <HiddenSlides>0</HiddenSlides>
  <MMClips>0</MMClips>
  <ScaleCrop>false</ScaleCrop>
  <HeadingPairs>
    <vt:vector size="10" baseType="variant">
      <vt:variant>
        <vt:lpstr>Fonts Used</vt:lpstr>
      </vt:variant>
      <vt:variant>
        <vt:i4>4</vt:i4>
      </vt:variant>
      <vt:variant>
        <vt:lpstr>Theme</vt:lpstr>
      </vt:variant>
      <vt:variant>
        <vt:i4>1</vt:i4>
      </vt:variant>
      <vt:variant>
        <vt:lpstr>Links</vt:lpstr>
      </vt:variant>
      <vt:variant>
        <vt:i4>11</vt:i4>
      </vt:variant>
      <vt:variant>
        <vt:lpstr>Embedded OLE Servers</vt:lpstr>
      </vt:variant>
      <vt:variant>
        <vt:i4>1</vt:i4>
      </vt:variant>
      <vt:variant>
        <vt:lpstr>Slide Titles</vt:lpstr>
      </vt:variant>
      <vt:variant>
        <vt:i4>26</vt:i4>
      </vt:variant>
    </vt:vector>
  </HeadingPairs>
  <TitlesOfParts>
    <vt:vector size="43" baseType="lpstr">
      <vt:lpstr>Arial</vt:lpstr>
      <vt:lpstr>Calibri</vt:lpstr>
      <vt:lpstr>Calibri Light</vt:lpstr>
      <vt:lpstr>Cambria Math</vt:lpstr>
      <vt:lpstr>Office Theme</vt:lpstr>
      <vt:lpstr>file:///C:\Göttingen\W.Link\Daten%20(D)\pdf-Dateien\Für%20Lehre\ab%20Februar%202022\Die%20Chapter%20Quantitative%20Genetik\gen-mean%201%20locus.docx</vt:lpstr>
      <vt:lpstr>file:///C:\Göttingen\W.Link\Daten%20(D)\Zaragoza-Engl\Saragossa%202023\gen-mean%201%20locus.docx</vt:lpstr>
      <vt:lpstr>file:///C:\Göttingen\W.Link\Daten%20(D)\Zaragoza-Engl\Saragossa%202023\gen-mean%201%20locus.docx</vt:lpstr>
      <vt:lpstr>file:///C:\Users\wlink-admin\Desktop\!%20for%202023\Generation%20means%202%20loci%20epi%20coupl-1.docx</vt:lpstr>
      <vt:lpstr>file:///C:\Göttingen\W.Link\Daten%20(D)\pdf-Dateien\Für%20Lehre\ab%20Februar%202022\Die%20Chapter%20Quantitative%20Genetik\F2%20vs%20BC%20mean.docx</vt:lpstr>
      <vt:lpstr>file:///E:\Saragossa%202023\Generation%20means%202%20loci%20epi%20coupl-1.docx</vt:lpstr>
      <vt:lpstr>file:///E:\Saragossa%202023\Generation%20means%202%20loci%20epi%20coupl.docx</vt:lpstr>
      <vt:lpstr>file:///E:\Saragossa%202023\Generation%20means%202%20loci%20epi%20coupl.docx</vt:lpstr>
      <vt:lpstr>file:///C:\Users\wlink-admin\Desktop\!%20for%202023\Generation%20means%202%20loci%20epi%20repuls-2.docx</vt:lpstr>
      <vt:lpstr>file:///E:\Saragossa%202023\Generation%20means%202%20loci%20epi%20coupl.docx</vt:lpstr>
      <vt:lpstr>file:///C:\Users\wlink-admin\Desktop\!%20for%202023\Generation%20means%202%20loci%20epi%20repuls-2.docx</vt:lpstr>
      <vt:lpstr>Equation.3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326</cp:revision>
  <cp:lastPrinted>2024-11-28T10:20:57Z</cp:lastPrinted>
  <dcterms:created xsi:type="dcterms:W3CDTF">2023-10-10T13:10:51Z</dcterms:created>
  <dcterms:modified xsi:type="dcterms:W3CDTF">2026-09-10T14:48:00Z</dcterms:modified>
</cp:coreProperties>
</file>